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1" r:id="rId5"/>
    <p:sldId id="263" r:id="rId6"/>
    <p:sldId id="262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52" autoAdjust="0"/>
  </p:normalViewPr>
  <p:slideViewPr>
    <p:cSldViewPr snapToGrid="0">
      <p:cViewPr varScale="1">
        <p:scale>
          <a:sx n="94" d="100"/>
          <a:sy n="94" d="100"/>
        </p:scale>
        <p:origin x="11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ED518-06D9-421E-9AD0-1E7D0796531C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CA52A-BA0D-4023-A219-231C8D6B0F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316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/>
              <a:t>Proč?</a:t>
            </a:r>
            <a:r>
              <a:rPr lang="cs-CZ" dirty="0"/>
              <a:t> Nabytí profesní zkušenosti, pocit povinnosti, závazku k AČR, uvědomění si vztahu k vlasti…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/>
              <a:t>Osobní přínos?</a:t>
            </a:r>
            <a:r>
              <a:rPr lang="cs-CZ" dirty="0"/>
              <a:t> Mezinárodní zkušenost, posílení  osobní disciplíny,  posílení odolnosti vůči stresu, zodpovědnosti, spolupráce v týmu, ukotvení rodinné soudržnosti….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cs-CZ" b="1" dirty="0"/>
              <a:t>Která mise byla nejtěžší?</a:t>
            </a:r>
            <a:r>
              <a:rPr lang="cs-CZ" dirty="0"/>
              <a:t> První…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/>
              <a:t>Celospolečenský smysl? </a:t>
            </a:r>
            <a:r>
              <a:rPr lang="cs-CZ" dirty="0"/>
              <a:t>Rozšíření pohledu na svět, kultury, předávání zkušeností….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cs-CZ" b="1" dirty="0"/>
              <a:t>Zda bych jela znovu? </a:t>
            </a:r>
            <a:r>
              <a:rPr lang="cs-CZ" dirty="0"/>
              <a:t>Ano…abych se utvrdila, že musíme pomáhat a abych se snažila, aby bolest, utrpení, ztráty nebyly součástí našich současných životů.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>
                <a:highlight>
                  <a:srgbClr val="FFFF00"/>
                </a:highlight>
              </a:rPr>
              <a:t>Názor po absolvování?</a:t>
            </a:r>
            <a:r>
              <a:rPr lang="cs-CZ" dirty="0">
                <a:highlight>
                  <a:srgbClr val="FFFF00"/>
                </a:highlight>
              </a:rPr>
              <a:t> „Zkušenost není to, co se člověku stane, ale to, co s tím udělá“</a:t>
            </a:r>
            <a:r>
              <a:rPr lang="cs-CZ" i="1" dirty="0">
                <a:highlight>
                  <a:srgbClr val="FFFF00"/>
                </a:highlight>
              </a:rPr>
              <a:t> (G. B. Shaw)…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3CA52A-BA0D-4023-A219-231C8D6B0F8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762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1DA2CF-196A-E3D1-063A-92CB4E281E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CE7E106-0332-9A35-CD86-5A865B959E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BA17DD-5465-44A6-A20B-445B95840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674404A-DB05-74A6-8B7E-E0922A362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2920CC-A649-E658-31E0-349214576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475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6EC170-8D0F-E912-C1CF-A256F6B9B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446BE7-CEF4-3DF8-E92E-7EF230D45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3F81CF-29C1-5F93-6AC5-996976222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0FA0BF4-05E2-28E1-8F38-BE150E4B6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101956-877D-8393-DA75-6E5736B45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6309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7811B5-28E5-ADC5-C4B9-81D24DBBE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D6E1CFC-EFE3-6732-3E56-AE9F2AC4A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6BF683-A8E6-AC82-EFA5-0C22DCFE2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751816-143B-CC43-17D2-56F6BF40C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7F9659-2C86-A06A-4CAC-CA7F539CA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582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FF0D07-5743-6D8A-2437-C86834489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0E60738-FB90-1C7B-EDBF-1803FBBE4C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A84FC16-EC33-21A5-E8F9-C3B70E319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AC7B25A-7B10-3343-FD1B-079FB36A7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420435F-D3E6-C7CD-E683-FD4CC224F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20DCCA5-AB60-33EE-ED2F-E1A48160F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9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F0BCAA-7C08-A287-C1B9-74B074A3B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FA7EF3-9A2C-8506-0B8F-858132B0E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2F1C048-E883-85D6-62CB-FB85F8479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705E406-0633-08E8-9FF6-FEBF547479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8AFF40A-CAFC-EF82-B286-C8A6FCBB7C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6E3EE3A-501B-F6F5-93FD-361B26C7E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DFD8BEC-B184-18EE-0902-5E079AC5F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270C0F-F541-74FD-4F08-FBB12FBA2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765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236417-7765-2198-427C-359366A89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C305BF6-C651-A4A7-BC93-A0979F0CA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D74C888-72E4-6D01-8273-4A8FCE280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E69EF9F-BF30-2EA1-799D-3DABDDD68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2264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CF9FDF4-5C7F-6BDA-4158-300FDEF2B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234DAE7-00C9-2405-DB75-7233C794C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D11E813-FBDF-F15F-AC29-D73636C6A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3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43444F-2593-5F93-C94E-7691D236F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1FF5AC2-8FBE-6E06-E43D-CB3806342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3D2BF61-9023-1D96-8777-8C622B531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ECEBC36-F3BF-2969-3906-A40E044F4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DB59A9D-2CA1-A1D8-6512-137B8BA90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403AD85-D223-B733-E007-858ACEBA9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588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AE5CE6-CE31-CF91-8C6F-DDE675BD0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6B21F7F-AA0A-FAC7-EE2C-07B67DD9CE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EAD6062-45CD-25EE-2912-5A39C5D6E8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A2F4E78-8EE8-8A15-309F-D64BAF562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1B80B3-786C-8F8F-5DAE-88C61B4AC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7D6890-1AD9-F64D-405D-63E936893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9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60D319-452D-D203-391D-C5A80C6E1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D6A2DF9-6297-A659-500E-2639C2B7DC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F71EF9-38D4-0884-C691-6149117A1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135274-344F-383A-EF3A-1269007EB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2E3AB55-A713-6816-A754-2DF929E4A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941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854A8A0-E3A5-020D-00B1-3289E95576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9753BE8-9814-E41E-0BA6-5F6082F25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974C80-3D9E-4AFB-464E-DF028837B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602193-B9F8-5D41-F718-023EDE6A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AAE07A7-B82C-DE26-0FA8-139EE64E6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292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8970D73-8E69-CB5B-389B-A601B5D7B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825B2A0-01E1-464D-9399-00E4443E6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DEBD7D-4DF9-F6E3-1AB2-D6B5D4F818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48425A-DE9F-4220-A35D-D6A6DCA8DE30}" type="datetimeFigureOut">
              <a:rPr lang="cs-CZ" smtClean="0"/>
              <a:t>13.03.2026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FEE7859-D78A-52C2-1616-547840347A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667243-9726-E63B-D24D-F76BAB310A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67F483-CF42-40E1-9DCB-949E4B8087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90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2D703E-9936-29D0-5850-C59EFD4BC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44998" y="226815"/>
            <a:ext cx="6747951" cy="781853"/>
          </a:xfrm>
        </p:spPr>
        <p:txBody>
          <a:bodyPr anchor="ctr" anchorCtr="0">
            <a:normAutofit/>
          </a:bodyPr>
          <a:lstStyle/>
          <a:p>
            <a:r>
              <a:rPr lang="cs-CZ" sz="3600" b="1" dirty="0"/>
              <a:t>mjr. Ing. v. z. Miloslava Volfová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417D12E-ABAB-7D61-3102-76E9800F10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04407" y="1122788"/>
            <a:ext cx="6031964" cy="5419414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Služební poměr: </a:t>
            </a:r>
            <a:r>
              <a:rPr lang="cs-CZ" b="1" dirty="0"/>
              <a:t>1988-2014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Zahraniční mise:</a:t>
            </a:r>
          </a:p>
          <a:p>
            <a:pPr marL="800100" lvl="1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b="1" dirty="0"/>
              <a:t>SFOR</a:t>
            </a:r>
          </a:p>
          <a:p>
            <a:pPr lvl="1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2200" b="1" dirty="0"/>
              <a:t>	</a:t>
            </a:r>
            <a:r>
              <a:rPr lang="cs-CZ" sz="2200" dirty="0"/>
              <a:t>Bosna a Hercegovina, 3–9/1999 </a:t>
            </a:r>
          </a:p>
          <a:p>
            <a:pPr marL="800100" lvl="1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b="1" dirty="0"/>
              <a:t>SFOR</a:t>
            </a:r>
          </a:p>
          <a:p>
            <a:pPr lvl="2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2200" dirty="0"/>
              <a:t>Bosna a Hercegovina, 4-10/2001</a:t>
            </a:r>
          </a:p>
          <a:p>
            <a:pPr marL="800100" lvl="1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b="1" dirty="0"/>
              <a:t>MNF</a:t>
            </a:r>
          </a:p>
          <a:p>
            <a:pPr lvl="2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2200" dirty="0"/>
              <a:t>Irák, 7-9/2005</a:t>
            </a:r>
          </a:p>
          <a:p>
            <a:pPr marL="800100" lvl="1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b="1" dirty="0"/>
              <a:t>ISAF</a:t>
            </a:r>
          </a:p>
          <a:p>
            <a:pPr lvl="2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2200" dirty="0"/>
              <a:t>Afghánistán, 7-9/2011</a:t>
            </a:r>
          </a:p>
          <a:p>
            <a:pPr lvl="1" algn="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sz="2400" dirty="0"/>
              <a:t>Celkem: </a:t>
            </a:r>
            <a:r>
              <a:rPr lang="cs-CZ" sz="2400" b="1" dirty="0"/>
              <a:t>18 měsíců 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0C97D99-2E64-5096-1DD3-E04C43183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31" y="227973"/>
            <a:ext cx="5303776" cy="6403212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3171927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A7E7FF-106E-C41F-5523-8AC7C11FA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DC1A0A-8B02-22BB-19FA-8A900FB0C5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242" y="226815"/>
            <a:ext cx="6747951" cy="781853"/>
          </a:xfrm>
        </p:spPr>
        <p:txBody>
          <a:bodyPr anchor="ctr" anchorCtr="0">
            <a:normAutofit/>
          </a:bodyPr>
          <a:lstStyle/>
          <a:p>
            <a:r>
              <a:rPr lang="cs-CZ" sz="3600" b="1" dirty="0"/>
              <a:t>Náplň činnosti během nasazení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1B96ADA-E018-8953-5908-F5C8ACF34B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2912" y="1065230"/>
            <a:ext cx="7944968" cy="5419414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Civilně vojenská spolupráce (uzavírání kontraktů) 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Patrolování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Komunikace s vládními, nevládními a mezinárodními organizacemi v prostoru</a:t>
            </a:r>
            <a:endParaRPr lang="cs-CZ" dirty="0">
              <a:highlight>
                <a:srgbClr val="FFFF00"/>
              </a:highlight>
            </a:endParaRP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Akreditace tiskových agentur, monitorování mezinárodních informací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Sdílení situačních zpráv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Informování tiskového odboru MO ČR</a:t>
            </a:r>
          </a:p>
          <a:p>
            <a:pPr marL="342900" indent="-3429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Tlumočení</a:t>
            </a:r>
          </a:p>
          <a:p>
            <a:pPr algn="l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</a:pPr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EB60E40-3F4B-D278-037D-480E15C97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647" y="552572"/>
            <a:ext cx="4022441" cy="5998060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71012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BF286-293B-FAAB-4B98-1444A8724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50264E-FB67-1209-4067-DAF663A3F9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242" y="226815"/>
            <a:ext cx="6747951" cy="781853"/>
          </a:xfrm>
        </p:spPr>
        <p:txBody>
          <a:bodyPr anchor="ctr" anchorCtr="0">
            <a:normAutofit/>
          </a:bodyPr>
          <a:lstStyle/>
          <a:p>
            <a:pPr algn="l"/>
            <a:r>
              <a:rPr lang="cs-CZ" sz="3600" b="1" dirty="0"/>
              <a:t>Přínosy zahraniční mise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8F4262C-082D-E08F-DDA5-E814B9A41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2911" y="1065230"/>
            <a:ext cx="11489447" cy="5419414"/>
          </a:xfrm>
        </p:spPr>
        <p:txBody>
          <a:bodyPr>
            <a:noAutofit/>
          </a:bodyPr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/>
              <a:t>Profesní zkušenost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Praktická zkušenost rychlého rozhodování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Spolupráce v mezinárodním týmu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Navázáních profesních kontaktů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Rozšíření pohledu na svět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/>
              <a:t>Osobní rozvoj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Posílení disciplíny a zodpovědnosti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Zvýšení odolnosti vůči stresu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b="1" dirty="0"/>
              <a:t>Pocit smyslu pomoci druhým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Zaměření misí na humanitární a stabilizační charakter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Ochrana civilistů</a:t>
            </a:r>
          </a:p>
          <a:p>
            <a:pPr marL="800100" lvl="1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sz="2200" dirty="0"/>
              <a:t>Obnova bezpečnosti</a:t>
            </a: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CBD53B8-AE51-441E-5772-F6BA2993FF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592" y="373356"/>
            <a:ext cx="5052766" cy="3587608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4261275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F0D531-9CDB-B541-EF61-8BEEB6EC9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488ECE-B513-E11A-F608-93C1AAD257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242" y="226815"/>
            <a:ext cx="6747951" cy="781853"/>
          </a:xfrm>
        </p:spPr>
        <p:txBody>
          <a:bodyPr anchor="ctr" anchorCtr="0">
            <a:normAutofit/>
          </a:bodyPr>
          <a:lstStyle/>
          <a:p>
            <a:pPr algn="l"/>
            <a:r>
              <a:rPr lang="cs-CZ" sz="3600" b="1" dirty="0"/>
              <a:t>Negativa nasazení v zahraničí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8487649-4C33-F899-1410-A312731A3C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2911" y="1065230"/>
            <a:ext cx="11489447" cy="5419414"/>
          </a:xfrm>
        </p:spPr>
        <p:txBody>
          <a:bodyPr>
            <a:noAutofit/>
          </a:bodyPr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Psychická zátěž z odloučení od rodiny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cs-CZ" dirty="0"/>
              <a:t>Obava z návratu a nalezení svého místa v rodině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1BFCCA1-6B44-B592-E274-89CCEF1B2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11" y="2488676"/>
            <a:ext cx="5865602" cy="405253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C6A8AA3-414A-7E7D-9A74-733265318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601" y="2432114"/>
            <a:ext cx="5627670" cy="4109092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3606593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79D1F-4CBF-EF9E-AE56-31AF721AE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DE11B9-215E-33B5-D196-370F3D1D80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242" y="226815"/>
            <a:ext cx="8380430" cy="781853"/>
          </a:xfrm>
        </p:spPr>
        <p:txBody>
          <a:bodyPr anchor="ctr" anchorCtr="0">
            <a:normAutofit fontScale="90000"/>
          </a:bodyPr>
          <a:lstStyle/>
          <a:p>
            <a:pPr algn="l"/>
            <a:r>
              <a:rPr lang="cs-CZ" sz="3600" b="1" dirty="0"/>
              <a:t>Žena v zahraničních misích – mnoho otázek…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4DA607D-31D5-E4CD-D57F-835CFC803A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8445" y="1488788"/>
            <a:ext cx="1563022" cy="659875"/>
          </a:xfrm>
        </p:spPr>
        <p:txBody>
          <a:bodyPr>
            <a:no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cs-CZ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Proč?</a:t>
            </a:r>
            <a:endParaRPr lang="cs-CZ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endParaRPr lang="cs-CZ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F281B06-61AA-6690-323E-9FF53DDC8C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56" y="1008668"/>
            <a:ext cx="5760006" cy="4145437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BAC72E3B-BF9B-3215-FEFC-077436CF9D2F}"/>
              </a:ext>
            </a:extLst>
          </p:cNvPr>
          <p:cNvSpPr txBox="1">
            <a:spLocks/>
          </p:cNvSpPr>
          <p:nvPr/>
        </p:nvSpPr>
        <p:spPr>
          <a:xfrm>
            <a:off x="561463" y="5290463"/>
            <a:ext cx="4966329" cy="6740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cs-CZ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Zda bych jela znovu?</a:t>
            </a:r>
            <a:endParaRPr lang="cs-CZ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</a:pPr>
            <a:endParaRPr lang="cs-CZ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Podnadpis 2">
            <a:extLst>
              <a:ext uri="{FF2B5EF4-FFF2-40B4-BE49-F238E27FC236}">
                <a16:creationId xmlns:a16="http://schemas.microsoft.com/office/drawing/2014/main" id="{59EC9219-5371-E47A-91D9-1FBEE4DE2F4D}"/>
              </a:ext>
            </a:extLst>
          </p:cNvPr>
          <p:cNvSpPr txBox="1">
            <a:spLocks/>
          </p:cNvSpPr>
          <p:nvPr/>
        </p:nvSpPr>
        <p:spPr>
          <a:xfrm>
            <a:off x="7202688" y="2979294"/>
            <a:ext cx="3702714" cy="6740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cs-CZ" sz="4000" b="1" dirty="0"/>
              <a:t>Osobní přínos?</a:t>
            </a:r>
            <a:endParaRPr lang="cs-CZ" sz="4000" dirty="0"/>
          </a:p>
        </p:txBody>
      </p:sp>
      <p:sp>
        <p:nvSpPr>
          <p:cNvPr id="8" name="Podnadpis 2">
            <a:extLst>
              <a:ext uri="{FF2B5EF4-FFF2-40B4-BE49-F238E27FC236}">
                <a16:creationId xmlns:a16="http://schemas.microsoft.com/office/drawing/2014/main" id="{0F0BAAD9-EF71-FF0A-245C-B4BE43483B57}"/>
              </a:ext>
            </a:extLst>
          </p:cNvPr>
          <p:cNvSpPr txBox="1">
            <a:spLocks/>
          </p:cNvSpPr>
          <p:nvPr/>
        </p:nvSpPr>
        <p:spPr>
          <a:xfrm>
            <a:off x="6070462" y="5807539"/>
            <a:ext cx="5967167" cy="6740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cs-CZ" sz="4000" b="1" dirty="0"/>
              <a:t>Celospolečenský smysl?</a:t>
            </a:r>
            <a:endParaRPr lang="cs-CZ" sz="4000" dirty="0"/>
          </a:p>
        </p:txBody>
      </p:sp>
      <p:sp>
        <p:nvSpPr>
          <p:cNvPr id="9" name="Podnadpis 2">
            <a:extLst>
              <a:ext uri="{FF2B5EF4-FFF2-40B4-BE49-F238E27FC236}">
                <a16:creationId xmlns:a16="http://schemas.microsoft.com/office/drawing/2014/main" id="{B2E1D76D-03E0-49D8-BFE0-308F9E0BADFC}"/>
              </a:ext>
            </a:extLst>
          </p:cNvPr>
          <p:cNvSpPr txBox="1">
            <a:spLocks/>
          </p:cNvSpPr>
          <p:nvPr/>
        </p:nvSpPr>
        <p:spPr>
          <a:xfrm>
            <a:off x="6192850" y="4317033"/>
            <a:ext cx="5967166" cy="6598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cs-CZ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Která mise byla nejtěžší?</a:t>
            </a:r>
            <a:endParaRPr lang="cs-CZ" sz="4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Podnadpis 2">
            <a:extLst>
              <a:ext uri="{FF2B5EF4-FFF2-40B4-BE49-F238E27FC236}">
                <a16:creationId xmlns:a16="http://schemas.microsoft.com/office/drawing/2014/main" id="{09728C3D-CD98-7CE8-7557-EC4311AC1E9E}"/>
              </a:ext>
            </a:extLst>
          </p:cNvPr>
          <p:cNvSpPr txBox="1">
            <a:spLocks/>
          </p:cNvSpPr>
          <p:nvPr/>
        </p:nvSpPr>
        <p:spPr>
          <a:xfrm>
            <a:off x="10426045" y="376446"/>
            <a:ext cx="1451728" cy="6740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cs-CZ" sz="5400" b="1" dirty="0"/>
              <a:t>???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391935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501BC-1373-D069-38B0-F0C76B4F7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5367F80D-E5D4-2CA4-9B48-789DC8764D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3105" y="2235200"/>
            <a:ext cx="10265790" cy="2387600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pl-PL" b="1" dirty="0"/>
              <a:t>„Zkušenost není to, co se člověku stane, ale to, co s tím udělá“ </a:t>
            </a:r>
            <a:br>
              <a:rPr lang="pl-PL" b="1" dirty="0"/>
            </a:br>
            <a:r>
              <a:rPr lang="pl-PL" sz="5300" i="1" dirty="0"/>
              <a:t>(George Bernard Shaw)</a:t>
            </a:r>
            <a:endParaRPr lang="cs-CZ" sz="5300" i="1" dirty="0"/>
          </a:p>
        </p:txBody>
      </p:sp>
    </p:spTree>
    <p:extLst>
      <p:ext uri="{BB962C8B-B14F-4D97-AF65-F5344CB8AC3E}">
        <p14:creationId xmlns:p14="http://schemas.microsoft.com/office/powerpoint/2010/main" val="37081158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320</Words>
  <Application>Microsoft Office PowerPoint</Application>
  <PresentationFormat>Širokoúhlá obrazovka</PresentationFormat>
  <Paragraphs>51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Wingdings</vt:lpstr>
      <vt:lpstr>Motiv Office</vt:lpstr>
      <vt:lpstr>mjr. Ing. v. z. Miloslava Volfová</vt:lpstr>
      <vt:lpstr>Náplň činnosti během nasazení </vt:lpstr>
      <vt:lpstr>Přínosy zahraniční mise</vt:lpstr>
      <vt:lpstr>Negativa nasazení v zahraničí</vt:lpstr>
      <vt:lpstr>Žena v zahraničních misích – mnoho otázek…</vt:lpstr>
      <vt:lpstr>„Zkušenost není to, co se člověku stane, ale to, co s tím udělá“  (George Bernard Shaw)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Fiala Jan</dc:creator>
  <cp:lastModifiedBy>Fiala Jan</cp:lastModifiedBy>
  <cp:revision>24</cp:revision>
  <dcterms:created xsi:type="dcterms:W3CDTF">2026-03-12T11:14:06Z</dcterms:created>
  <dcterms:modified xsi:type="dcterms:W3CDTF">2026-03-13T07:36:39Z</dcterms:modified>
</cp:coreProperties>
</file>