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3" r:id="rId7"/>
    <p:sldId id="265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224912-C9B3-4CDD-A554-667970D46B07}" type="datetimeFigureOut">
              <a:rPr lang="cs-CZ" smtClean="0"/>
              <a:pPr/>
              <a:t>10.3.2023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0EEF52B-3537-4173-A90C-DEA41BE643F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nmotol.cz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file:///D:\infoletak_zelenacesta-06-10-2020.pdf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jarka.sotonova@centrum.cz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vvcr.cz/preventivni-lekarske-prohlidky/" TargetMode="External"/><Relationship Id="rId2" Type="http://schemas.openxmlformats.org/officeDocument/2006/relationships/hyperlink" Target="https://www.fnmotol.cz/kliniky-a-oddeleni/cast-pro-dospele/interni-klinika-uk-2lf-a-fn-motol/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svvcr.cz/lekarske-prohlidky-valecnych-veteranu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nmotol.cz/kliniky-a-ambulance/kliniky-dospela-cast/interni-klinika-2-lf-uk-a-fn-motol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4414" y="5143512"/>
            <a:ext cx="6400800" cy="1214446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fnmotol.cz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7772400" cy="1470025"/>
          </a:xfrm>
        </p:spPr>
        <p:txBody>
          <a:bodyPr/>
          <a:lstStyle/>
          <a:p>
            <a:r>
              <a:rPr lang="cs-CZ" dirty="0" smtClean="0"/>
              <a:t>Preventivní lékařské prohlídky ve FN Motol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0"/>
            <a:ext cx="128401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123728" cy="1536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Preventivní zdravotní prohlídky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FN  MOTOL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/>
              <a:t>ÚVN Praha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Řeší  kpt. Jarmila </a:t>
            </a:r>
            <a:r>
              <a:rPr lang="cs-CZ" dirty="0" err="1" smtClean="0"/>
              <a:t>Sotonová</a:t>
            </a:r>
            <a:endParaRPr lang="cs-CZ" dirty="0" smtClean="0"/>
          </a:p>
          <a:p>
            <a:pPr lvl="1"/>
            <a:r>
              <a:rPr lang="cs-CZ" dirty="0" smtClean="0"/>
              <a:t>členka KO Pardubice</a:t>
            </a:r>
          </a:p>
          <a:p>
            <a:pPr lvl="1"/>
            <a:r>
              <a:rPr lang="cs-CZ" dirty="0" smtClean="0"/>
              <a:t>15 let minimálně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 Interní klinika </a:t>
            </a:r>
          </a:p>
          <a:p>
            <a:pPr lvl="1"/>
            <a:r>
              <a:rPr lang="cs-CZ" dirty="0" smtClean="0"/>
              <a:t>Veterán i doprovod (manželka)</a:t>
            </a:r>
          </a:p>
          <a:p>
            <a:pPr lvl="1"/>
            <a:r>
              <a:rPr lang="cs-CZ" dirty="0" smtClean="0"/>
              <a:t>Přijetí ve čtvrtek, propuštění v pátek </a:t>
            </a:r>
          </a:p>
          <a:p>
            <a:pPr lvl="1"/>
            <a:r>
              <a:rPr lang="cs-CZ" dirty="0" smtClean="0"/>
              <a:t>Závěrečná zpráva</a:t>
            </a:r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4"/>
          </p:nvPr>
        </p:nvSpPr>
        <p:spPr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cs-CZ" dirty="0" smtClean="0"/>
          </a:p>
          <a:p>
            <a:r>
              <a:rPr lang="cs-CZ" dirty="0" smtClean="0"/>
              <a:t>Řeší každý veterán sám</a:t>
            </a:r>
          </a:p>
          <a:p>
            <a:r>
              <a:rPr lang="cs-CZ" dirty="0" smtClean="0"/>
              <a:t>Zelená cesta</a:t>
            </a:r>
          </a:p>
          <a:p>
            <a:endParaRPr lang="cs-CZ" dirty="0"/>
          </a:p>
          <a:p>
            <a:r>
              <a:rPr lang="cs-CZ" dirty="0" smtClean="0"/>
              <a:t>Bude prezentace „Tematický čtvrtek „   </a:t>
            </a:r>
          </a:p>
          <a:p>
            <a:pPr>
              <a:buNone/>
            </a:pPr>
            <a:r>
              <a:rPr lang="cs-CZ" dirty="0" smtClean="0"/>
              <a:t>11. květen 2023</a:t>
            </a:r>
            <a:r>
              <a:rPr lang="cs-CZ" dirty="0"/>
              <a:t> </a:t>
            </a:r>
            <a:r>
              <a:rPr lang="cs-CZ" dirty="0" smtClean="0"/>
              <a:t>Vojenská nemocnice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– </a:t>
            </a:r>
            <a:r>
              <a:rPr lang="cs-CZ" dirty="0" smtClean="0">
                <a:solidFill>
                  <a:srgbClr val="00B050"/>
                </a:solidFill>
                <a:hlinkClick r:id="rId2" action="ppaction://hlinkfile"/>
              </a:rPr>
              <a:t>„Zelená cesta“</a:t>
            </a:r>
            <a:endParaRPr lang="cs-CZ" dirty="0" smtClean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1340768"/>
            <a:ext cx="671506" cy="715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340768"/>
            <a:ext cx="2809878" cy="540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1628800"/>
            <a:ext cx="6365433" cy="4831151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chemeClr val="bg1"/>
                </a:solidFill>
              </a:rPr>
              <a:t>Jarmila </a:t>
            </a:r>
            <a:r>
              <a:rPr lang="cs-CZ" b="1" dirty="0" err="1" smtClean="0">
                <a:solidFill>
                  <a:schemeClr val="bg1"/>
                </a:solidFill>
              </a:rPr>
              <a:t>Sotonová</a:t>
            </a:r>
            <a:endParaRPr lang="cs-CZ" b="1" dirty="0" smtClean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pPr algn="l"/>
            <a:endParaRPr lang="cs-CZ" dirty="0" smtClean="0">
              <a:solidFill>
                <a:schemeClr val="tx1"/>
              </a:solidFill>
              <a:hlinkClick r:id="rId2"/>
            </a:endParaRPr>
          </a:p>
          <a:p>
            <a:pPr algn="r"/>
            <a:r>
              <a:rPr lang="cs-CZ" sz="2800" dirty="0" smtClean="0">
                <a:solidFill>
                  <a:schemeClr val="tx1"/>
                </a:solidFill>
                <a:hlinkClick r:id="rId2"/>
              </a:rPr>
              <a:t>jarka.</a:t>
            </a:r>
            <a:r>
              <a:rPr lang="cs-CZ" sz="2800" dirty="0" err="1" smtClean="0">
                <a:solidFill>
                  <a:schemeClr val="tx1"/>
                </a:solidFill>
                <a:hlinkClick r:id="rId2"/>
              </a:rPr>
              <a:t>sotonova</a:t>
            </a:r>
            <a:r>
              <a:rPr lang="cs-CZ" sz="2800" dirty="0" smtClean="0">
                <a:solidFill>
                  <a:schemeClr val="tx1"/>
                </a:solidFill>
                <a:hlinkClick r:id="rId2"/>
              </a:rPr>
              <a:t>@centrum.</a:t>
            </a:r>
            <a:r>
              <a:rPr lang="cs-CZ" sz="2800" dirty="0" err="1" smtClean="0">
                <a:solidFill>
                  <a:schemeClr val="tx1"/>
                </a:solidFill>
                <a:hlinkClick r:id="rId2"/>
              </a:rPr>
              <a:t>cz</a:t>
            </a:r>
            <a:endParaRPr lang="cs-CZ" sz="2800" dirty="0" smtClean="0">
              <a:solidFill>
                <a:schemeClr val="tx1"/>
              </a:solidFill>
            </a:endParaRPr>
          </a:p>
          <a:p>
            <a:pPr algn="l"/>
            <a:endParaRPr lang="cs-CZ" dirty="0">
              <a:solidFill>
                <a:schemeClr val="tx1"/>
              </a:solidFill>
              <a:hlinkClick r:id="rId2"/>
            </a:endParaRPr>
          </a:p>
          <a:p>
            <a:pPr algn="l"/>
            <a:endParaRPr lang="cs-CZ" dirty="0" smtClean="0">
              <a:solidFill>
                <a:schemeClr val="tx1"/>
              </a:solidFill>
            </a:endParaRPr>
          </a:p>
          <a:p>
            <a:pPr algn="l"/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                          605 166 163</a:t>
            </a:r>
          </a:p>
          <a:p>
            <a:pPr algn="l"/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sornas48152\AppData\Local\Microsoft\Windows\INetCache\IE\95RELFA3\220px-Telefon_t-sinus-7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149080"/>
            <a:ext cx="1708650" cy="1561656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571480"/>
            <a:ext cx="2409825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Organ. </a:t>
            </a:r>
            <a:r>
              <a:rPr lang="cs-CZ" dirty="0"/>
              <a:t>p</a:t>
            </a:r>
            <a:r>
              <a:rPr lang="cs-CZ" dirty="0" smtClean="0"/>
              <a:t>okyny  od </a:t>
            </a:r>
            <a:r>
              <a:rPr lang="cs-CZ" dirty="0" err="1" smtClean="0"/>
              <a:t>Sotonové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357298"/>
            <a:ext cx="7901014" cy="476886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cs-CZ" sz="25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200" dirty="0">
                <a:latin typeface="Arial" pitchFamily="34" charset="0"/>
                <a:cs typeface="Arial" pitchFamily="34" charset="0"/>
              </a:rPr>
              <a:t>Jste objednáni s manželkou  na preventivní prohlídku ve FN Motol</a:t>
            </a:r>
            <a:r>
              <a:rPr lang="cs-CZ" sz="4200" b="1" dirty="0">
                <a:latin typeface="Arial" pitchFamily="34" charset="0"/>
                <a:cs typeface="Arial" pitchFamily="34" charset="0"/>
              </a:rPr>
              <a:t> </a:t>
            </a:r>
            <a:r>
              <a:rPr lang="cs-CZ" sz="4200" dirty="0">
                <a:latin typeface="Arial" pitchFamily="34" charset="0"/>
                <a:cs typeface="Arial" pitchFamily="34" charset="0"/>
              </a:rPr>
              <a:t> dle dohodnutého termínu.</a:t>
            </a:r>
          </a:p>
          <a:p>
            <a:pPr>
              <a:buNone/>
            </a:pPr>
            <a:r>
              <a:rPr lang="cs-CZ" sz="4200" dirty="0">
                <a:latin typeface="Arial" pitchFamily="34" charset="0"/>
                <a:cs typeface="Arial" pitchFamily="34" charset="0"/>
              </a:rPr>
              <a:t>Prosím, dostavte se</a:t>
            </a:r>
            <a:r>
              <a:rPr lang="cs-CZ" sz="4200" b="1" dirty="0">
                <a:latin typeface="Arial" pitchFamily="34" charset="0"/>
                <a:cs typeface="Arial" pitchFamily="34" charset="0"/>
              </a:rPr>
              <a:t> nalačno před 9. hod. a vezměte si  s sebou</a:t>
            </a:r>
            <a:r>
              <a:rPr lang="cs-CZ" sz="4200" dirty="0">
                <a:latin typeface="Arial" pitchFamily="34" charset="0"/>
                <a:cs typeface="Arial" pitchFamily="34" charset="0"/>
              </a:rPr>
              <a:t> </a:t>
            </a:r>
            <a:r>
              <a:rPr lang="cs-CZ" sz="4200" b="1" dirty="0">
                <a:latin typeface="Arial" pitchFamily="34" charset="0"/>
                <a:cs typeface="Arial" pitchFamily="34" charset="0"/>
              </a:rPr>
              <a:t>ranní moč!</a:t>
            </a:r>
            <a:endParaRPr lang="cs-CZ" sz="42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2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cs-CZ" sz="4200" b="1" u="sng" dirty="0">
                <a:latin typeface="Arial" pitchFamily="34" charset="0"/>
                <a:cs typeface="Arial" pitchFamily="34" charset="0"/>
              </a:rPr>
              <a:t>Doprava</a:t>
            </a:r>
            <a:endParaRPr lang="cs-CZ" sz="42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200" b="1" dirty="0">
                <a:latin typeface="Arial" pitchFamily="34" charset="0"/>
                <a:cs typeface="Arial" pitchFamily="34" charset="0"/>
              </a:rPr>
              <a:t>Metrem:  trasou C</a:t>
            </a:r>
            <a:r>
              <a:rPr lang="cs-CZ" sz="4200" dirty="0">
                <a:latin typeface="Arial" pitchFamily="34" charset="0"/>
                <a:cs typeface="Arial" pitchFamily="34" charset="0"/>
              </a:rPr>
              <a:t> od Hlavního nádraží</a:t>
            </a:r>
            <a:r>
              <a:rPr lang="cs-CZ" sz="4200" b="1" dirty="0">
                <a:latin typeface="Arial" pitchFamily="34" charset="0"/>
                <a:cs typeface="Arial" pitchFamily="34" charset="0"/>
              </a:rPr>
              <a:t> - </a:t>
            </a:r>
            <a:r>
              <a:rPr lang="cs-CZ" sz="4200" dirty="0">
                <a:latin typeface="Arial" pitchFamily="34" charset="0"/>
                <a:cs typeface="Arial" pitchFamily="34" charset="0"/>
              </a:rPr>
              <a:t> jednu zastávku k  Muzeum. </a:t>
            </a:r>
            <a:r>
              <a:rPr lang="cs-CZ" sz="4200" b="1" dirty="0">
                <a:latin typeface="Arial" pitchFamily="34" charset="0"/>
                <a:cs typeface="Arial" pitchFamily="34" charset="0"/>
              </a:rPr>
              <a:t>Přestup na trasu A,</a:t>
            </a:r>
            <a:r>
              <a:rPr lang="cs-CZ" sz="4200" dirty="0">
                <a:latin typeface="Arial" pitchFamily="34" charset="0"/>
                <a:cs typeface="Arial" pitchFamily="34" charset="0"/>
              </a:rPr>
              <a:t> </a:t>
            </a:r>
            <a:r>
              <a:rPr lang="cs-CZ" sz="42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cs-CZ" sz="4200" dirty="0">
                <a:latin typeface="Arial" pitchFamily="34" charset="0"/>
                <a:cs typeface="Arial" pitchFamily="34" charset="0"/>
              </a:rPr>
              <a:t> jet na konečnou zastávku </a:t>
            </a:r>
          </a:p>
          <a:p>
            <a:pPr>
              <a:buNone/>
            </a:pPr>
            <a:r>
              <a:rPr lang="cs-CZ" sz="4200" dirty="0">
                <a:latin typeface="Arial" pitchFamily="34" charset="0"/>
                <a:cs typeface="Arial" pitchFamily="34" charset="0"/>
              </a:rPr>
              <a:t>Nemocnice Motol (35 min).</a:t>
            </a:r>
          </a:p>
          <a:p>
            <a:pPr>
              <a:buNone/>
            </a:pPr>
            <a:r>
              <a:rPr lang="cs-CZ" sz="42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cs-CZ" sz="4200" b="1" dirty="0">
                <a:latin typeface="Arial" pitchFamily="34" charset="0"/>
                <a:cs typeface="Arial" pitchFamily="34" charset="0"/>
              </a:rPr>
              <a:t>Autem:</a:t>
            </a:r>
            <a:r>
              <a:rPr lang="cs-CZ" sz="4200" dirty="0">
                <a:latin typeface="Arial" pitchFamily="34" charset="0"/>
                <a:cs typeface="Arial" pitchFamily="34" charset="0"/>
              </a:rPr>
              <a:t> </a:t>
            </a:r>
            <a:endParaRPr lang="cs-CZ" sz="4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200" dirty="0" smtClean="0">
                <a:latin typeface="Arial" pitchFamily="34" charset="0"/>
                <a:cs typeface="Arial" pitchFamily="34" charset="0"/>
              </a:rPr>
              <a:t>parkování </a:t>
            </a:r>
            <a:r>
              <a:rPr lang="cs-CZ" sz="4200" dirty="0">
                <a:latin typeface="Arial" pitchFamily="34" charset="0"/>
                <a:cs typeface="Arial" pitchFamily="34" charset="0"/>
              </a:rPr>
              <a:t>je popsáno v Organizačních pokynech - </a:t>
            </a:r>
            <a:r>
              <a:rPr lang="cs-CZ" sz="4200" b="1" dirty="0">
                <a:latin typeface="Arial" pitchFamily="34" charset="0"/>
                <a:cs typeface="Arial" pitchFamily="34" charset="0"/>
              </a:rPr>
              <a:t>POZOR ZMĚNA ! Parkovací lístek si nechte potvrdit na Ředitelství nemocnice u sekretářky náměstka Pavla </a:t>
            </a:r>
            <a:r>
              <a:rPr lang="cs-CZ" sz="4200" b="1" dirty="0" err="1">
                <a:latin typeface="Arial" pitchFamily="34" charset="0"/>
                <a:cs typeface="Arial" pitchFamily="34" charset="0"/>
              </a:rPr>
              <a:t>Budinského</a:t>
            </a:r>
            <a:r>
              <a:rPr lang="cs-CZ" sz="4200" b="1" dirty="0">
                <a:latin typeface="Arial" pitchFamily="34" charset="0"/>
                <a:cs typeface="Arial" pitchFamily="34" charset="0"/>
              </a:rPr>
              <a:t>, pí. Kohoutové ve čtvrtek do 14.30</a:t>
            </a:r>
            <a:r>
              <a:rPr lang="cs-CZ" sz="4200" b="1" dirty="0" smtClean="0">
                <a:latin typeface="Arial" pitchFamily="34" charset="0"/>
                <a:cs typeface="Arial" pitchFamily="34" charset="0"/>
              </a:rPr>
              <a:t>.</a:t>
            </a:r>
            <a:endParaRPr lang="cs-CZ" sz="3400" dirty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Organ. </a:t>
            </a:r>
            <a:r>
              <a:rPr lang="cs-CZ" dirty="0"/>
              <a:t>p</a:t>
            </a:r>
            <a:r>
              <a:rPr lang="cs-CZ" dirty="0" smtClean="0"/>
              <a:t>okyny  od  </a:t>
            </a:r>
            <a:r>
              <a:rPr lang="cs-CZ" dirty="0" err="1" smtClean="0"/>
              <a:t>Sotonové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8596" y="1357298"/>
            <a:ext cx="7929618" cy="514353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Do nemocnice si vezměte  svačinu a pití, hygienické potřeby, léky pokud berete, ručník, pyžamo, pantofle.</a:t>
            </a:r>
          </a:p>
          <a:p>
            <a:pPr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Po prvotních odběrech krve a po prvním kolečku (EKG, ECHO a interní vyšetření), které bude probíhat u přijímací </a:t>
            </a:r>
            <a:r>
              <a:rPr lang="cs-CZ" sz="8000" dirty="0" smtClean="0">
                <a:latin typeface="Arial" pitchFamily="34" charset="0"/>
                <a:cs typeface="Arial" pitchFamily="34" charset="0"/>
              </a:rPr>
              <a:t>kanceláře, budete </a:t>
            </a:r>
            <a:r>
              <a:rPr lang="cs-CZ" sz="8000" dirty="0">
                <a:latin typeface="Arial" pitchFamily="34" charset="0"/>
                <a:cs typeface="Arial" pitchFamily="34" charset="0"/>
              </a:rPr>
              <a:t>přijati na lůžkovou část. Po prohlídce ošetřujícím lékařem se již můžete nasvačit.</a:t>
            </a:r>
          </a:p>
          <a:p>
            <a:pPr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Máte zajištěn oběd, večeři a druhý den snídani.</a:t>
            </a:r>
          </a:p>
          <a:p>
            <a:pPr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Z lůžkového oddělení budete absolvovat ještě </a:t>
            </a:r>
            <a:r>
              <a:rPr lang="cs-CZ" sz="8000" dirty="0" err="1">
                <a:latin typeface="Arial" pitchFamily="34" charset="0"/>
                <a:cs typeface="Arial" pitchFamily="34" charset="0"/>
              </a:rPr>
              <a:t>Rtg</a:t>
            </a:r>
            <a:r>
              <a:rPr lang="cs-CZ" sz="8000" dirty="0">
                <a:latin typeface="Arial" pitchFamily="34" charset="0"/>
                <a:cs typeface="Arial" pitchFamily="34" charset="0"/>
              </a:rPr>
              <a:t> plic a případně další vyšetření dle rozhodnutí ošetřujícího lékaře a vašeho zdravotního stavu.</a:t>
            </a:r>
          </a:p>
          <a:p>
            <a:pPr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Pokud máte nějakou lékařskou dokumentaci, která by napomohla k těmto vyšetřením, vezměte ji s sebou. Prosím, sepište si úrazy, operace, nemoci a seznam léků, které berete - pomůže to při sepisování vašeho chorobopisu. </a:t>
            </a:r>
          </a:p>
          <a:p>
            <a:pPr algn="r"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cs-CZ" sz="8000" b="1" dirty="0" smtClean="0">
                <a:latin typeface="Arial" pitchFamily="34" charset="0"/>
                <a:cs typeface="Arial" pitchFamily="34" charset="0"/>
              </a:rPr>
              <a:t>Prosím </a:t>
            </a:r>
            <a:r>
              <a:rPr lang="cs-CZ" sz="8000" b="1" dirty="0">
                <a:latin typeface="Arial" pitchFamily="34" charset="0"/>
                <a:cs typeface="Arial" pitchFamily="34" charset="0"/>
              </a:rPr>
              <a:t>o </a:t>
            </a:r>
            <a:r>
              <a:rPr lang="cs-CZ" sz="8000" b="1" dirty="0" smtClean="0">
                <a:latin typeface="Arial" pitchFamily="34" charset="0"/>
                <a:cs typeface="Arial" pitchFamily="34" charset="0"/>
              </a:rPr>
              <a:t>potvrzení </a:t>
            </a:r>
            <a:r>
              <a:rPr lang="cs-CZ" sz="8000" b="1" dirty="0">
                <a:latin typeface="Arial" pitchFamily="34" charset="0"/>
                <a:cs typeface="Arial" pitchFamily="34" charset="0"/>
              </a:rPr>
              <a:t>příjmu emailu.</a:t>
            </a:r>
            <a:endParaRPr lang="cs-CZ" sz="8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8000" b="1" dirty="0">
                <a:latin typeface="Arial" pitchFamily="34" charset="0"/>
                <a:cs typeface="Arial" pitchFamily="34" charset="0"/>
              </a:rPr>
              <a:t>  </a:t>
            </a:r>
            <a:endParaRPr lang="cs-CZ" sz="8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 Přeji příjemný pobyt ve FN Motol.</a:t>
            </a:r>
          </a:p>
          <a:p>
            <a:pPr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 Jarka </a:t>
            </a:r>
            <a:r>
              <a:rPr lang="cs-CZ" sz="8000" dirty="0" err="1" smtClean="0">
                <a:latin typeface="Arial" pitchFamily="34" charset="0"/>
                <a:cs typeface="Arial" pitchFamily="34" charset="0"/>
              </a:rPr>
              <a:t>Sotonová</a:t>
            </a:r>
            <a:r>
              <a:rPr lang="cs-CZ" sz="8000" dirty="0" smtClean="0">
                <a:latin typeface="Arial" pitchFamily="34" charset="0"/>
                <a:cs typeface="Arial" pitchFamily="34" charset="0"/>
              </a:rPr>
              <a:t>   koordinátorka </a:t>
            </a:r>
            <a:r>
              <a:rPr lang="cs-CZ" sz="8000" dirty="0">
                <a:latin typeface="Arial" pitchFamily="34" charset="0"/>
                <a:cs typeface="Arial" pitchFamily="34" charset="0"/>
              </a:rPr>
              <a:t>preventivních prohlídek SVV ČR</a:t>
            </a:r>
          </a:p>
          <a:p>
            <a:pPr>
              <a:buNone/>
            </a:pPr>
            <a:endParaRPr lang="cs-CZ" sz="8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8000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72400" cy="1143000"/>
          </a:xfrm>
        </p:spPr>
        <p:txBody>
          <a:bodyPr/>
          <a:lstStyle/>
          <a:p>
            <a:r>
              <a:rPr lang="cs-CZ" dirty="0" smtClean="0"/>
              <a:t>Preventivní prohlídky na webu</a:t>
            </a:r>
            <a:endParaRPr lang="cs-CZ" dirty="0"/>
          </a:p>
        </p:txBody>
      </p:sp>
      <p:sp>
        <p:nvSpPr>
          <p:cNvPr id="7" name="Zástupný symbol pro obsah 3"/>
          <p:cNvSpPr>
            <a:spLocks noGrp="1"/>
          </p:cNvSpPr>
          <p:nvPr>
            <p:ph type="body" idx="1"/>
          </p:nvPr>
        </p:nvSpPr>
        <p:spPr>
          <a:xfrm>
            <a:off x="642910" y="5357802"/>
            <a:ext cx="7500990" cy="150019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8000" dirty="0"/>
              <a:t>Rozsah a zaměření prohlídek a laboratorních vyšetření stanovil předseda SVV ČR MUDr. Pavel </a:t>
            </a:r>
            <a:r>
              <a:rPr lang="cs-CZ" sz="8000" dirty="0" err="1"/>
              <a:t>Budinský</a:t>
            </a:r>
            <a:r>
              <a:rPr lang="cs-CZ" sz="8000" dirty="0"/>
              <a:t> s týmem odborných lékařů FN v Motole s přihlédnutím k věku válečného veterána.</a:t>
            </a: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8000" dirty="0"/>
              <a:t>Prohlídky jsou prováděny v průběhu 2 dnů na pracovišti</a:t>
            </a:r>
            <a:r>
              <a:rPr lang="cs-CZ" sz="8000" dirty="0">
                <a:hlinkClick r:id="rId2"/>
              </a:rPr>
              <a:t> Interní kliniky 2. LF UK a FN Motol.</a:t>
            </a:r>
            <a:r>
              <a:rPr lang="cs-CZ" sz="8000" dirty="0"/>
              <a:t> Nástup je zpravidla ve čtvrtek.</a:t>
            </a:r>
            <a:r>
              <a:rPr lang="cs-CZ" sz="8000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cs-CZ" dirty="0"/>
          </a:p>
        </p:txBody>
      </p:sp>
      <p:sp>
        <p:nvSpPr>
          <p:cNvPr id="6" name="Zástupný symbol pro obsah 3"/>
          <p:cNvSpPr>
            <a:spLocks noGrp="1"/>
          </p:cNvSpPr>
          <p:nvPr>
            <p:ph type="body" sz="half" idx="3"/>
          </p:nvPr>
        </p:nvSpPr>
        <p:spPr>
          <a:xfrm>
            <a:off x="500034" y="4000504"/>
            <a:ext cx="7500990" cy="7143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>
                <a:hlinkClick r:id="rId3"/>
              </a:rPr>
              <a:t>Preventivní lékařské prohlídky - Sdružení válečných veteránů ČR (</a:t>
            </a:r>
            <a:r>
              <a:rPr lang="cs-CZ" dirty="0" err="1" smtClean="0">
                <a:hlinkClick r:id="rId3"/>
              </a:rPr>
              <a:t>svvcr.cz</a:t>
            </a:r>
            <a:r>
              <a:rPr lang="cs-CZ" dirty="0" smtClean="0">
                <a:hlinkClick r:id="rId3"/>
              </a:rPr>
              <a:t>)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8596" y="1357298"/>
            <a:ext cx="7500990" cy="71438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8000" dirty="0" smtClean="0">
                <a:hlinkClick r:id="rId4"/>
              </a:rPr>
              <a:t>Lékařské prohlídky válečných veteránů - Sdružení válečných veteránů ČR (</a:t>
            </a:r>
            <a:r>
              <a:rPr lang="cs-CZ" sz="8000" dirty="0" err="1" smtClean="0">
                <a:hlinkClick r:id="rId4"/>
              </a:rPr>
              <a:t>svvcr.cz</a:t>
            </a:r>
            <a:r>
              <a:rPr lang="cs-CZ" sz="8000" dirty="0" smtClean="0">
                <a:hlinkClick r:id="rId4"/>
              </a:rPr>
              <a:t>)</a:t>
            </a:r>
            <a:endParaRPr lang="cs-CZ" sz="8000" dirty="0" smtClean="0"/>
          </a:p>
          <a:p>
            <a:pPr>
              <a:buNone/>
            </a:pPr>
            <a:endParaRPr lang="cs-CZ" sz="8000" dirty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5" name="Zástupný symbol pro obsah 3"/>
          <p:cNvSpPr>
            <a:spLocks noGrp="1"/>
          </p:cNvSpPr>
          <p:nvPr>
            <p:ph sz="half" idx="4"/>
          </p:nvPr>
        </p:nvSpPr>
        <p:spPr>
          <a:xfrm>
            <a:off x="428596" y="2214554"/>
            <a:ext cx="7500990" cy="164307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8000" dirty="0" smtClean="0">
                <a:latin typeface="Arial" pitchFamily="34" charset="0"/>
                <a:cs typeface="Arial" pitchFamily="34" charset="0"/>
              </a:rPr>
              <a:t>Fakultní nemocnice si hluboce váží válečných veteránů, oceňuje jejich nezpochybnitelné zásluhy a celkový přínos pro Českou republiku a příští generace. Fakultní nemocnice v Motole má zájem poskytovat komplexní zdravotní služby a péči ve svém zdravotnickém zařízení a tím usnadnit válečným veteránům přístup ke zdravotní péči na jednom místě s ohledem na individuální potřeby této cílové skupiny.</a:t>
            </a:r>
            <a:endParaRPr lang="cs-CZ" sz="8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Lékařské prohlídky v letech </a:t>
            </a:r>
            <a:br>
              <a:rPr lang="cs-CZ" dirty="0" smtClean="0"/>
            </a:br>
            <a:r>
              <a:rPr lang="cs-CZ" dirty="0" smtClean="0"/>
              <a:t>2019 až 2021 v době </a:t>
            </a:r>
            <a:r>
              <a:rPr lang="cs-CZ" dirty="0" err="1" smtClean="0"/>
              <a:t>Coronaviru</a:t>
            </a:r>
            <a:endParaRPr lang="cs-CZ" dirty="0" smtClean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>
          <a:xfrm>
            <a:off x="500034" y="1643050"/>
            <a:ext cx="8401080" cy="464347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 smtClean="0"/>
              <a:t>Lékařské prohlídky 2019 </a:t>
            </a:r>
          </a:p>
          <a:p>
            <a:pPr>
              <a:buNone/>
            </a:pPr>
            <a:r>
              <a:rPr lang="cs-CZ" dirty="0" smtClean="0"/>
              <a:t>34 členů a manželek do listopadu, uzavřeno kvůli CORO 19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Lékařské prohlídky 2020</a:t>
            </a:r>
          </a:p>
          <a:p>
            <a:pPr>
              <a:buNone/>
            </a:pPr>
            <a:r>
              <a:rPr lang="cs-CZ" dirty="0" smtClean="0"/>
              <a:t>6 členů a manželek za leden a únor, dále uzavřeno do konce roku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Lékařské prohlídky 2021</a:t>
            </a:r>
          </a:p>
          <a:p>
            <a:pPr>
              <a:buNone/>
            </a:pPr>
            <a:r>
              <a:rPr lang="cs-CZ" dirty="0" smtClean="0"/>
              <a:t>25 členů a manželek od září do poloviny listopadu, opět zavřeno  CORO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Lékařské prohlídky 2022</a:t>
            </a:r>
          </a:p>
          <a:p>
            <a:pPr>
              <a:buNone/>
            </a:pPr>
            <a:r>
              <a:rPr lang="cs-CZ" dirty="0" smtClean="0"/>
              <a:t>30 členů a manželek</a:t>
            </a:r>
            <a:endParaRPr lang="cs-CZ" b="1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Rekonstrukce </a:t>
            </a:r>
            <a:r>
              <a:rPr lang="cs-CZ" dirty="0" smtClean="0"/>
              <a:t>FN 2022 - 23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99592" y="1844824"/>
            <a:ext cx="3749040" cy="4572000"/>
          </a:xfrm>
        </p:spPr>
        <p:txBody>
          <a:bodyPr/>
          <a:lstStyle/>
          <a:p>
            <a:r>
              <a:rPr lang="cs-CZ" dirty="0" smtClean="0"/>
              <a:t>1 x za 14 dní 2 místa</a:t>
            </a:r>
          </a:p>
          <a:p>
            <a:r>
              <a:rPr lang="cs-CZ" dirty="0" smtClean="0"/>
              <a:t>Do 6.června obsazené termíny</a:t>
            </a:r>
          </a:p>
          <a:p>
            <a:r>
              <a:rPr lang="cs-CZ" dirty="0" smtClean="0"/>
              <a:t>Od října plný provoz </a:t>
            </a:r>
            <a:r>
              <a:rPr lang="cs-CZ" dirty="0" smtClean="0">
                <a:hlinkClick r:id="rId2"/>
              </a:rPr>
              <a:t>Interní kliniky</a:t>
            </a:r>
            <a:endParaRPr lang="cs-CZ" dirty="0" smtClean="0"/>
          </a:p>
          <a:p>
            <a:r>
              <a:rPr lang="cs-CZ" dirty="0" smtClean="0"/>
              <a:t>Každý týden 2 místa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860032" y="1772816"/>
            <a:ext cx="3749040" cy="4572000"/>
          </a:xfrm>
        </p:spPr>
        <p:txBody>
          <a:bodyPr/>
          <a:lstStyle/>
          <a:p>
            <a:r>
              <a:rPr lang="cs-CZ" dirty="0" smtClean="0"/>
              <a:t>Jarmila </a:t>
            </a:r>
            <a:r>
              <a:rPr lang="cs-CZ" dirty="0" err="1" smtClean="0"/>
              <a:t>Sotonová</a:t>
            </a:r>
            <a:r>
              <a:rPr lang="cs-CZ" dirty="0" smtClean="0"/>
              <a:t> spokojená se spoluprací s žadateli</a:t>
            </a:r>
          </a:p>
          <a:p>
            <a:r>
              <a:rPr lang="cs-CZ" dirty="0" smtClean="0"/>
              <a:t>Žadatel – člen SVV ČR (členský příspěvek)</a:t>
            </a:r>
          </a:p>
          <a:p>
            <a:r>
              <a:rPr lang="cs-CZ" dirty="0" smtClean="0"/>
              <a:t>Četnost 1x za 2 roky, nemocný 1x za rok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170</TotalTime>
  <Words>265</Words>
  <Application>Microsoft Office PowerPoint</Application>
  <PresentationFormat>Předvádění na obrazovce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Jmění</vt:lpstr>
      <vt:lpstr>Preventivní lékařské prohlídky ve FN Motol</vt:lpstr>
      <vt:lpstr>Preventivní zdravotní prohlídky </vt:lpstr>
      <vt:lpstr>Snímek 3</vt:lpstr>
      <vt:lpstr>Organ. pokyny  od Sotonové</vt:lpstr>
      <vt:lpstr>Organ. pokyny  od  Sotonové</vt:lpstr>
      <vt:lpstr>Preventivní prohlídky na webu</vt:lpstr>
      <vt:lpstr>Lékařské prohlídky v letech  2019 až 2021 v době Coronaviru</vt:lpstr>
      <vt:lpstr>Rekonstrukce FN 2022 - 23</vt:lpstr>
    </vt:vector>
  </TitlesOfParts>
  <Company>FN Motol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Preventivní lékařské prohlídky ve FN Motol</dc:title>
  <dc:creator>sornas48152</dc:creator>
  <cp:lastModifiedBy>sornas48152</cp:lastModifiedBy>
  <cp:revision>20</cp:revision>
  <dcterms:created xsi:type="dcterms:W3CDTF">2023-03-09T09:24:40Z</dcterms:created>
  <dcterms:modified xsi:type="dcterms:W3CDTF">2023-03-10T14:53:12Z</dcterms:modified>
</cp:coreProperties>
</file>