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1" r:id="rId14"/>
    <p:sldId id="258" r:id="rId15"/>
    <p:sldId id="270" r:id="rId16"/>
    <p:sldId id="271" r:id="rId17"/>
    <p:sldId id="273" r:id="rId18"/>
    <p:sldId id="274" r:id="rId19"/>
    <p:sldId id="275" r:id="rId20"/>
    <p:sldId id="276" r:id="rId21"/>
    <p:sldId id="284" r:id="rId22"/>
    <p:sldId id="285" r:id="rId23"/>
    <p:sldId id="286" r:id="rId24"/>
    <p:sldId id="287" r:id="rId25"/>
    <p:sldId id="277" r:id="rId26"/>
    <p:sldId id="278" r:id="rId27"/>
    <p:sldId id="282" r:id="rId28"/>
    <p:sldId id="279" r:id="rId29"/>
    <p:sldId id="280" r:id="rId30"/>
    <p:sldId id="295" r:id="rId31"/>
    <p:sldId id="272" r:id="rId32"/>
    <p:sldId id="288" r:id="rId33"/>
    <p:sldId id="289" r:id="rId34"/>
    <p:sldId id="283" r:id="rId35"/>
    <p:sldId id="290" r:id="rId36"/>
    <p:sldId id="291" r:id="rId37"/>
    <p:sldId id="292" r:id="rId38"/>
    <p:sldId id="294" r:id="rId39"/>
    <p:sldId id="293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6633"/>
    <a:srgbClr val="000099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6" d="100"/>
          <a:sy n="66" d="100"/>
        </p:scale>
        <p:origin x="-12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C09A1-024A-4465-B381-068ACCB77F3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1BBCC-55B6-4E48-98C1-DA5985A0638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10EB-A859-489E-AA1D-FAE1B1DC9C9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7F947-4320-4E5F-8FC0-933C152616E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07156-11C9-4BFD-80D6-08F79CC358F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04E90-BB81-4E24-8C4D-775373BC565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57EE1-64B8-4EB0-BEE3-70601E4A6FE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02927-3EEA-4AFD-8D8A-BC51E729994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61CFF-D60B-4C33-98E3-09A97E2CFDE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067A3-8186-44FE-82AD-3A67FC5B9A4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52D8C-E02E-461F-902C-49E9DA7B110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41C779-8C92-4FD7-9950-94DE4D3C5D0B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543800" cy="3124200"/>
          </a:xfrm>
        </p:spPr>
        <p:txBody>
          <a:bodyPr/>
          <a:lstStyle/>
          <a:p>
            <a:r>
              <a:rPr lang="cs-CZ" sz="72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Válka</a:t>
            </a:r>
            <a:br>
              <a:rPr lang="cs-CZ" sz="72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72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 Perském zálivu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66800" y="39624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prosinec 1990 -  srpen 1991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66800" y="4800600"/>
            <a:ext cx="7315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Československý samostatný protichemický prapor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62000" y="304800"/>
          <a:ext cx="1624013" cy="1624013"/>
        </p:xfrm>
        <a:graphic>
          <a:graphicData uri="http://schemas.openxmlformats.org/presentationml/2006/ole">
            <p:oleObj spid="_x0000_s2053" name="CorelDRAW" r:id="rId3" imgW="2759040" imgH="2759040" progId="CorelDraw.Graphic.8">
              <p:embed/>
            </p:oleObj>
          </a:graphicData>
        </a:graphic>
      </p:graphicFrame>
      <p:pic>
        <p:nvPicPr>
          <p:cNvPr id="2054" name="Picture 6" descr="C:\Dokumenty\Obrázky\bannerKS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4572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autoUpdateAnimBg="0"/>
      <p:bldP spid="205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391400" cy="9906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Stavíme tábor 04  </a:t>
            </a:r>
            <a:br>
              <a:rPr lang="cs-CZ" sz="2800" b="1">
                <a:solidFill>
                  <a:srgbClr val="666633"/>
                </a:solidFill>
              </a:rPr>
            </a:br>
            <a:r>
              <a:rPr lang="cs-CZ" sz="2800" b="1">
                <a:solidFill>
                  <a:srgbClr val="666633"/>
                </a:solidFill>
              </a:rPr>
              <a:t>nedaleko Hafar Al Batin</a:t>
            </a:r>
          </a:p>
        </p:txBody>
      </p:sp>
      <p:pic>
        <p:nvPicPr>
          <p:cNvPr id="15364" name="Picture 4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382713" cy="1314450"/>
          </a:xfrm>
          <a:prstGeom prst="rect">
            <a:avLst/>
          </a:prstGeom>
          <a:noFill/>
        </p:spPr>
      </p:pic>
      <p:pic>
        <p:nvPicPr>
          <p:cNvPr id="15365" name="Picture 5" descr="C:\Dokumenty\09. Ze SCANNERU\ZÁLIV 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5064125" cy="3298825"/>
          </a:xfrm>
          <a:prstGeom prst="rect">
            <a:avLst/>
          </a:prstGeom>
          <a:noFill/>
        </p:spPr>
      </p:pic>
      <p:pic>
        <p:nvPicPr>
          <p:cNvPr id="15366" name="Picture 6" descr="C:\Dokumenty\09. Ze SCANNERU\ZÁLIV 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048000"/>
            <a:ext cx="5064125" cy="329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C:\Dokumenty\09. Ze SCANNERU\ZÁLIV 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9863"/>
            <a:ext cx="8610600" cy="6573837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391400" cy="9906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VÁNOCE 1990  </a:t>
            </a:r>
            <a:br>
              <a:rPr lang="cs-CZ" sz="2800" b="1">
                <a:solidFill>
                  <a:srgbClr val="666633"/>
                </a:solidFill>
              </a:rPr>
            </a:br>
            <a:r>
              <a:rPr lang="cs-CZ" sz="2800" b="1">
                <a:solidFill>
                  <a:srgbClr val="666633"/>
                </a:solidFill>
              </a:rPr>
              <a:t>nedaleko Hafar Al Batin</a:t>
            </a:r>
          </a:p>
        </p:txBody>
      </p:sp>
      <p:pic>
        <p:nvPicPr>
          <p:cNvPr id="16387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382713" cy="1314450"/>
          </a:xfrm>
          <a:prstGeom prst="rect">
            <a:avLst/>
          </a:prstGeom>
          <a:noFill/>
        </p:spPr>
      </p:pic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5181600" y="1295400"/>
            <a:ext cx="2551113" cy="1143000"/>
            <a:chOff x="3264" y="816"/>
            <a:chExt cx="1607" cy="720"/>
          </a:xfrm>
        </p:grpSpPr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>
              <a:off x="3264" y="816"/>
              <a:ext cx="1440" cy="720"/>
            </a:xfrm>
            <a:prstGeom prst="wedgeEllipseCallout">
              <a:avLst>
                <a:gd name="adj1" fmla="val -44375"/>
                <a:gd name="adj2" fmla="val 148611"/>
              </a:avLst>
            </a:prstGeom>
            <a:solidFill>
              <a:schemeClr val="bg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3264" y="1056"/>
              <a:ext cx="16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cs-CZ"/>
                <a:t>Tady máš dáreček</a:t>
              </a:r>
            </a:p>
          </p:txBody>
        </p:sp>
      </p:grp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1295400" y="685800"/>
            <a:ext cx="2286000" cy="1676400"/>
          </a:xfrm>
          <a:prstGeom prst="cloudCallout">
            <a:avLst>
              <a:gd name="adj1" fmla="val 53750"/>
              <a:gd name="adj2" fmla="val 8446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cs-CZ"/>
          </a:p>
        </p:txBody>
      </p:sp>
      <p:pic>
        <p:nvPicPr>
          <p:cNvPr id="16396" name="Picture 12" descr="C:\WINDOWS\Application Data\Microsoft\Media Catalog\Downloaded Clips\cl3\BD07508_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914400"/>
            <a:ext cx="1738313" cy="118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Dokumenty\09. Ze SCANNERU\ZÁLIV 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8915400" cy="611505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391400" cy="9906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Připraveni</a:t>
            </a:r>
          </a:p>
        </p:txBody>
      </p:sp>
      <p:pic>
        <p:nvPicPr>
          <p:cNvPr id="17411" name="Picture 3" descr="C:\Dokumenty\Obrázky\bannerKS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382713" cy="1314450"/>
          </a:xfrm>
          <a:prstGeom prst="rect">
            <a:avLst/>
          </a:prstGeom>
          <a:noFill/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2667000" y="990600"/>
            <a:ext cx="4381500" cy="4191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9669"/>
                <a:gd name="adj2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   Ready    for   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Před útokem</a:t>
            </a:r>
          </a:p>
        </p:txBody>
      </p:sp>
      <p:pic>
        <p:nvPicPr>
          <p:cNvPr id="29699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82713" cy="1314450"/>
          </a:xfrm>
          <a:prstGeom prst="rect">
            <a:avLst/>
          </a:prstGeom>
          <a:noFill/>
        </p:spPr>
      </p:pic>
      <p:pic>
        <p:nvPicPr>
          <p:cNvPr id="29700" name="Picture 4" descr="C:\Dokumenty\05. NA VYPÁLENÍ - Brožura Veteráni\01 Záliv\Záliv 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0"/>
            <a:ext cx="6705600" cy="4749800"/>
          </a:xfrm>
          <a:prstGeom prst="rect">
            <a:avLst/>
          </a:prstGeom>
          <a:noFill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5800" y="5867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Zprávy z Československa byly předávány zvláštním spojením.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Spolupracujeme s výsadkáři a Nigeru</a:t>
            </a:r>
          </a:p>
        </p:txBody>
      </p:sp>
      <p:pic>
        <p:nvPicPr>
          <p:cNvPr id="4100" name="Picture 4" descr="C:\Dokumenty\09. Ze SCANNERU\ZÁLIV 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2400" cy="5330825"/>
          </a:xfrm>
          <a:prstGeom prst="rect">
            <a:avLst/>
          </a:prstGeom>
          <a:noFill/>
        </p:spPr>
      </p:pic>
      <p:pic>
        <p:nvPicPr>
          <p:cNvPr id="4099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5334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019800" cy="838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U „naší“ arabské brigády spolupracujeme se Syrskou armádou.</a:t>
            </a:r>
          </a:p>
        </p:txBody>
      </p:sp>
      <p:pic>
        <p:nvPicPr>
          <p:cNvPr id="18439" name="Picture 7" descr="C:\Dokumenty\Obrázky\ZÁLIV 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8077200" cy="5262563"/>
          </a:xfrm>
          <a:prstGeom prst="rect">
            <a:avLst/>
          </a:prstGeom>
          <a:noFill/>
        </p:spPr>
      </p:pic>
      <p:pic>
        <p:nvPicPr>
          <p:cNvPr id="18435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Informace od US průzkumu</a:t>
            </a:r>
          </a:p>
        </p:txBody>
      </p:sp>
      <p:pic>
        <p:nvPicPr>
          <p:cNvPr id="19461" name="Picture 5" descr="C:\Dokumenty\Obrázky\ZÁLIV 09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74738"/>
            <a:ext cx="7837488" cy="5475287"/>
          </a:xfrm>
          <a:prstGeom prst="rect">
            <a:avLst/>
          </a:prstGeom>
          <a:noFill/>
        </p:spPr>
      </p:pic>
      <p:pic>
        <p:nvPicPr>
          <p:cNvPr id="19459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1288" y="152400"/>
            <a:ext cx="1382712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F 117 - neviditelný letoun</a:t>
            </a:r>
          </a:p>
        </p:txBody>
      </p:sp>
      <p:pic>
        <p:nvPicPr>
          <p:cNvPr id="21508" name="Picture 4" descr="C:\Dokumenty\Obrázky\f 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4800600" cy="3230563"/>
          </a:xfrm>
          <a:prstGeom prst="rect">
            <a:avLst/>
          </a:prstGeom>
          <a:noFill/>
        </p:spPr>
      </p:pic>
      <p:pic>
        <p:nvPicPr>
          <p:cNvPr id="21507" name="Picture 3" descr="C:\Dokumenty\Obrázky\bannerKS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04800"/>
            <a:ext cx="1382713" cy="131445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486400" y="1447800"/>
            <a:ext cx="3429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15.1.1991</a:t>
            </a:r>
          </a:p>
          <a:p>
            <a:pPr>
              <a:spcBef>
                <a:spcPct val="50000"/>
              </a:spcBef>
            </a:pPr>
            <a:r>
              <a:rPr lang="cs-CZ"/>
              <a:t>Vypršelo ultimatum OSN, kdy se Irák měl stáhnou z Kuvajtu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85800" y="4495800"/>
            <a:ext cx="8153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17.1. 1991</a:t>
            </a:r>
          </a:p>
          <a:p>
            <a:pPr>
              <a:spcBef>
                <a:spcPct val="50000"/>
              </a:spcBef>
            </a:pPr>
            <a:r>
              <a:rPr lang="cs-CZ"/>
              <a:t>Zahájilo letectvo Koalice bombardování pozic Irácké armády na uzemí Kuvajtu i v týlu na Iráckém území. Bombardování se nevyhnul ani Bagdád, hlavní město Iráku.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Letecký úder – situace ráno 17.1.</a:t>
            </a:r>
          </a:p>
        </p:txBody>
      </p:sp>
      <p:pic>
        <p:nvPicPr>
          <p:cNvPr id="22532" name="Picture 4" descr="C:\Dokumenty\Obrázky\Mapa leteckých útoků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3749675" cy="5638800"/>
          </a:xfrm>
          <a:prstGeom prst="rect">
            <a:avLst/>
          </a:prstGeom>
          <a:noFill/>
        </p:spPr>
      </p:pic>
      <p:pic>
        <p:nvPicPr>
          <p:cNvPr id="22531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228600"/>
            <a:ext cx="1382713" cy="1314450"/>
          </a:xfrm>
          <a:prstGeom prst="rect">
            <a:avLst/>
          </a:prstGeom>
          <a:noFill/>
        </p:spPr>
      </p:pic>
      <p:pic>
        <p:nvPicPr>
          <p:cNvPr id="22534" name="Picture 6" descr="C:\Dokumenty\Obrázky\apac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86200"/>
            <a:ext cx="3581400" cy="2633663"/>
          </a:xfrm>
          <a:prstGeom prst="rect">
            <a:avLst/>
          </a:prstGeom>
          <a:noFill/>
        </p:spPr>
      </p:pic>
      <p:pic>
        <p:nvPicPr>
          <p:cNvPr id="22535" name="Picture 7" descr="C:\Dokumenty\Obrázky\tomahawk 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22363"/>
            <a:ext cx="3048000" cy="2305050"/>
          </a:xfrm>
          <a:prstGeom prst="rect">
            <a:avLst/>
          </a:prstGeom>
          <a:noFill/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143000" y="25146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Řízená střela TOMAHAWK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295400" y="38862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Helikoptéra APACHE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utoUpdateAnimBg="0"/>
      <p:bldP spid="2253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Pozemní úder – postup na Kuvajt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3886200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V průběhu operace Pouštní bouře se čs. jednotka přemístila z výchozího prostoru </a:t>
            </a:r>
            <a:r>
              <a:rPr lang="cs-CZ"/>
              <a:t>- </a:t>
            </a:r>
            <a:r>
              <a:rPr lang="cs-CZ">
                <a:cs typeface="Times New Roman" pitchFamily="18" charset="0"/>
              </a:rPr>
              <a:t>poblíž města Haf</a:t>
            </a:r>
            <a:r>
              <a:rPr lang="cs-CZ"/>
              <a:t>a</a:t>
            </a:r>
            <a:r>
              <a:rPr lang="cs-CZ">
                <a:cs typeface="Times New Roman" pitchFamily="18" charset="0"/>
              </a:rPr>
              <a:t>r- El Batin</a:t>
            </a:r>
            <a:r>
              <a:rPr lang="cs-CZ"/>
              <a:t>,</a:t>
            </a:r>
            <a:r>
              <a:rPr lang="cs-CZ">
                <a:cs typeface="Times New Roman" pitchFamily="18" charset="0"/>
              </a:rPr>
              <a:t> až k hranicím Kuvajtu. </a:t>
            </a: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Po zahájení pozemních operací </a:t>
            </a:r>
            <a:r>
              <a:rPr lang="cs-CZ"/>
              <a:t>jednotka </a:t>
            </a:r>
            <a:r>
              <a:rPr lang="cs-CZ">
                <a:cs typeface="Times New Roman" pitchFamily="18" charset="0"/>
              </a:rPr>
              <a:t>postupovala s vojsky prvního sledu a překročila hranice Kuvajtu. </a:t>
            </a:r>
          </a:p>
        </p:txBody>
      </p:sp>
      <p:pic>
        <p:nvPicPr>
          <p:cNvPr id="23557" name="Picture 5" descr="C:\Dokumenty\Obrázky\maps6b24-26 arab for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2188" y="990600"/>
            <a:ext cx="3889375" cy="5867400"/>
          </a:xfrm>
          <a:prstGeom prst="rect">
            <a:avLst/>
          </a:prstGeom>
          <a:noFill/>
        </p:spPr>
      </p:pic>
      <p:pic>
        <p:nvPicPr>
          <p:cNvPr id="23555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Mapa Middle East</a:t>
            </a:r>
          </a:p>
        </p:txBody>
      </p:sp>
      <p:pic>
        <p:nvPicPr>
          <p:cNvPr id="5127" name="Picture 7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52400"/>
            <a:ext cx="1382713" cy="1314450"/>
          </a:xfrm>
          <a:prstGeom prst="rect">
            <a:avLst/>
          </a:prstGeom>
          <a:noFill/>
        </p:spPr>
      </p:pic>
      <p:pic>
        <p:nvPicPr>
          <p:cNvPr id="5130" name="Picture 10" descr="C:\Dokumenty\Obrázky\maps1b Middle East map cro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76200"/>
            <a:ext cx="51308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Překračujeme hraniční val do Kuvajtu</a:t>
            </a:r>
          </a:p>
        </p:txBody>
      </p:sp>
      <p:pic>
        <p:nvPicPr>
          <p:cNvPr id="24580" name="Picture 4" descr="C:\Dokumenty\Obrázky\ZÁLIV 1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11275"/>
            <a:ext cx="7467600" cy="5119688"/>
          </a:xfrm>
          <a:prstGeom prst="rect">
            <a:avLst/>
          </a:prstGeom>
          <a:noFill/>
        </p:spPr>
      </p:pic>
      <p:pic>
        <p:nvPicPr>
          <p:cNvPr id="24579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3048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Pozemní útok 25.2.</a:t>
            </a:r>
          </a:p>
        </p:txBody>
      </p:sp>
      <p:pic>
        <p:nvPicPr>
          <p:cNvPr id="32772" name="Picture 4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304800"/>
            <a:ext cx="1382713" cy="1314450"/>
          </a:xfrm>
          <a:prstGeom prst="rect">
            <a:avLst/>
          </a:prstGeom>
          <a:noFill/>
        </p:spPr>
      </p:pic>
      <p:pic>
        <p:nvPicPr>
          <p:cNvPr id="32773" name="Picture 5" descr="C:\Dokumenty\Obrázky\maps7b2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7239000" cy="553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Pozemní útok 26.2.</a:t>
            </a:r>
          </a:p>
        </p:txBody>
      </p:sp>
      <p:pic>
        <p:nvPicPr>
          <p:cNvPr id="33795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304800"/>
            <a:ext cx="1382713" cy="1314450"/>
          </a:xfrm>
          <a:prstGeom prst="rect">
            <a:avLst/>
          </a:prstGeom>
          <a:noFill/>
        </p:spPr>
      </p:pic>
      <p:pic>
        <p:nvPicPr>
          <p:cNvPr id="33796" name="Picture 4" descr="C:\Dokumenty\Obrázky\maps7c2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50913"/>
            <a:ext cx="7391400" cy="5653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Pozemní útok 27.2.</a:t>
            </a:r>
          </a:p>
        </p:txBody>
      </p:sp>
      <p:pic>
        <p:nvPicPr>
          <p:cNvPr id="34821" name="Picture 5" descr="C:\Dokumenty\Obrázky\maps8b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600" cy="5711825"/>
          </a:xfrm>
          <a:prstGeom prst="rect">
            <a:avLst/>
          </a:prstGeom>
          <a:noFill/>
        </p:spPr>
      </p:pic>
      <p:pic>
        <p:nvPicPr>
          <p:cNvPr id="34819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1288" y="228600"/>
            <a:ext cx="1382712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Pozemní útok 28.2.</a:t>
            </a:r>
          </a:p>
        </p:txBody>
      </p:sp>
      <p:pic>
        <p:nvPicPr>
          <p:cNvPr id="35844" name="Picture 4" descr="C:\Dokumenty\Obrázky\maps8c2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67600" cy="5711825"/>
          </a:xfrm>
          <a:prstGeom prst="rect">
            <a:avLst/>
          </a:prstGeom>
          <a:noFill/>
        </p:spPr>
      </p:pic>
      <p:pic>
        <p:nvPicPr>
          <p:cNvPr id="35843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3048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Dokumenty\Obrázky\ZÁLIV 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778750" cy="5530850"/>
          </a:xfrm>
          <a:prstGeom prst="rect">
            <a:avLst/>
          </a:prstGeom>
          <a:noFill/>
        </p:spPr>
      </p:pic>
      <p:pic>
        <p:nvPicPr>
          <p:cNvPr id="25603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04800"/>
            <a:ext cx="1382713" cy="131445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6962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Hraniční města jsou vylidněna a zničena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4038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Na území Kuvajtu prošla čs. jednotka známou Sadd</a:t>
            </a:r>
            <a:r>
              <a:rPr lang="cs-CZ"/>
              <a:t>a</a:t>
            </a:r>
            <a:r>
              <a:rPr lang="cs-CZ">
                <a:cs typeface="Times New Roman" pitchFamily="18" charset="0"/>
              </a:rPr>
              <a:t>movou linií minových polí</a:t>
            </a:r>
            <a:r>
              <a:rPr lang="cs-CZ"/>
              <a:t>. </a:t>
            </a: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Svou</a:t>
            </a:r>
            <a:r>
              <a:rPr lang="cs-CZ">
                <a:cs typeface="Times New Roman" pitchFamily="18" charset="0"/>
              </a:rPr>
              <a:t> svou válečnou pouť ukončila pouze několik kilometrů jižně od hlavního města Kuvajtu - poblíž hořících naftových polí</a:t>
            </a:r>
            <a:r>
              <a:rPr lang="cs-CZ"/>
              <a:t> </a:t>
            </a:r>
          </a:p>
        </p:txBody>
      </p:sp>
      <p:pic>
        <p:nvPicPr>
          <p:cNvPr id="26630" name="Picture 6" descr="C:\Dokumenty\Obrázky\ZÁLIV 1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152400"/>
            <a:ext cx="4167187" cy="6400800"/>
          </a:xfrm>
          <a:prstGeom prst="rect">
            <a:avLst/>
          </a:prstGeom>
          <a:noFill/>
        </p:spPr>
      </p:pic>
      <p:pic>
        <p:nvPicPr>
          <p:cNvPr id="26627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228600"/>
            <a:ext cx="1382713" cy="1314450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44196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Minová pole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Na cestě do Jahry – předměstí Kuwait City</a:t>
            </a:r>
          </a:p>
        </p:txBody>
      </p:sp>
      <p:pic>
        <p:nvPicPr>
          <p:cNvPr id="30724" name="Picture 4" descr="C:\Dokumenty\05. NA VYPÁLENÍ - Brožura Veteráni\01 Záliv\linií minových polí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115300" cy="5265738"/>
          </a:xfrm>
          <a:prstGeom prst="rect">
            <a:avLst/>
          </a:prstGeom>
          <a:noFill/>
        </p:spPr>
      </p:pic>
      <p:pic>
        <p:nvPicPr>
          <p:cNvPr id="30723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524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4676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Kuvajťané nás vítají jako osvoboditele</a:t>
            </a:r>
          </a:p>
        </p:txBody>
      </p:sp>
      <p:pic>
        <p:nvPicPr>
          <p:cNvPr id="27651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04800"/>
            <a:ext cx="1382713" cy="1314450"/>
          </a:xfrm>
          <a:prstGeom prst="rect">
            <a:avLst/>
          </a:prstGeo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3400" y="5181600"/>
            <a:ext cx="815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V průběhu </a:t>
            </a:r>
            <a:r>
              <a:rPr lang="cs-CZ"/>
              <a:t>operací</a:t>
            </a:r>
            <a:r>
              <a:rPr lang="cs-CZ">
                <a:cs typeface="Times New Roman" pitchFamily="18" charset="0"/>
              </a:rPr>
              <a:t> náš prapor podporoval dvě sa</a:t>
            </a:r>
            <a:r>
              <a:rPr lang="cs-CZ"/>
              <a:t>ú</a:t>
            </a:r>
            <a:r>
              <a:rPr lang="cs-CZ">
                <a:cs typeface="Times New Roman" pitchFamily="18" charset="0"/>
              </a:rPr>
              <a:t>dskoarabské divize a spolu s nimi operoval z výchozího prostoru Haf</a:t>
            </a:r>
            <a:r>
              <a:rPr lang="cs-CZ"/>
              <a:t>a</a:t>
            </a:r>
            <a:r>
              <a:rPr lang="cs-CZ">
                <a:cs typeface="Times New Roman" pitchFamily="18" charset="0"/>
              </a:rPr>
              <a:t>r El Batin až k předměstí Kuvait City. </a:t>
            </a:r>
          </a:p>
        </p:txBody>
      </p:sp>
      <p:pic>
        <p:nvPicPr>
          <p:cNvPr id="27653" name="Picture 5" descr="C:\Dokumenty\Obrázky\ZÁLIV 1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90600"/>
            <a:ext cx="5867400" cy="4024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Na předměstí Kuwait City.</a:t>
            </a:r>
          </a:p>
        </p:txBody>
      </p:sp>
      <p:pic>
        <p:nvPicPr>
          <p:cNvPr id="28675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52400"/>
            <a:ext cx="1382713" cy="1314450"/>
          </a:xfrm>
          <a:prstGeom prst="rect">
            <a:avLst/>
          </a:prstGeom>
          <a:noFill/>
        </p:spPr>
      </p:pic>
      <p:pic>
        <p:nvPicPr>
          <p:cNvPr id="28676" name="Picture 4" descr="C:\Dokumenty\Obrázky\ZÁLIV 1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171825"/>
            <a:ext cx="4843463" cy="3321050"/>
          </a:xfrm>
          <a:prstGeom prst="rect">
            <a:avLst/>
          </a:prstGeom>
          <a:noFill/>
        </p:spPr>
      </p:pic>
      <p:pic>
        <p:nvPicPr>
          <p:cNvPr id="28677" name="Picture 5" descr="C:\Dokumenty\Obrázky\ZÁLIV 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066800"/>
            <a:ext cx="4648200" cy="3030538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791200" y="1600200"/>
            <a:ext cx="304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Děti jsou zvědavé a  chtějí odznáčky.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838200" y="4495800"/>
            <a:ext cx="2667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Dospělí děkují, ptají se odkud jsme a již o československé jednotce slyšeli….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utoUpdateAnimBg="0"/>
      <p:bldP spid="2867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Irácká agrese Kuvajtu</a:t>
            </a:r>
          </a:p>
        </p:txBody>
      </p:sp>
      <p:pic>
        <p:nvPicPr>
          <p:cNvPr id="6147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382713" cy="131445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66800" y="1600200"/>
            <a:ext cx="7467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Dne </a:t>
            </a:r>
            <a:r>
              <a:rPr lang="cs-CZ">
                <a:cs typeface="Times New Roman" pitchFamily="18" charset="0"/>
              </a:rPr>
              <a:t>2. 8. 1990 začala </a:t>
            </a:r>
            <a:r>
              <a:rPr lang="cs-CZ"/>
              <a:t>i</a:t>
            </a:r>
            <a:r>
              <a:rPr lang="cs-CZ">
                <a:cs typeface="Times New Roman" pitchFamily="18" charset="0"/>
              </a:rPr>
              <a:t>rácká agrese Kuvajtu. 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V noci překročila irácká vojska kuvajtské hranice a obsadila celé území. 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Rada bezpečnosti OSN iráckou agresi odsoudila.</a:t>
            </a:r>
            <a:r>
              <a:rPr lang="cs-CZ"/>
              <a:t> </a:t>
            </a:r>
          </a:p>
        </p:txBody>
      </p:sp>
      <p:pic>
        <p:nvPicPr>
          <p:cNvPr id="6152" name="Picture 8" descr="C:\Dokumenty\Obrázky\Hussain.JPG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3733800" y="4038600"/>
            <a:ext cx="2079625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Kuvajťané zvou na večeři</a:t>
            </a:r>
          </a:p>
        </p:txBody>
      </p:sp>
      <p:pic>
        <p:nvPicPr>
          <p:cNvPr id="44036" name="Picture 4" descr="C:\Dokumenty\Obrázky\ZÁLIV 23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09600" y="1127125"/>
            <a:ext cx="8077200" cy="5264150"/>
          </a:xfrm>
          <a:prstGeom prst="rect">
            <a:avLst/>
          </a:prstGeom>
          <a:noFill/>
        </p:spPr>
      </p:pic>
      <p:pic>
        <p:nvPicPr>
          <p:cNvPr id="44035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048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Kuwait City</a:t>
            </a:r>
          </a:p>
        </p:txBody>
      </p:sp>
      <p:pic>
        <p:nvPicPr>
          <p:cNvPr id="20483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52400"/>
            <a:ext cx="1382713" cy="1314450"/>
          </a:xfrm>
          <a:prstGeom prst="rect">
            <a:avLst/>
          </a:prstGeom>
          <a:noFill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57150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Dojeli jsme až k moři do hlavního města Kuwait City.</a:t>
            </a:r>
          </a:p>
        </p:txBody>
      </p:sp>
      <p:pic>
        <p:nvPicPr>
          <p:cNvPr id="20485" name="Picture 5" descr="C:\Dokumenty\Obrázky\ZÁLIV 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7239000" cy="471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5532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Válka napáchala mnoho škod </a:t>
            </a:r>
          </a:p>
        </p:txBody>
      </p:sp>
      <p:pic>
        <p:nvPicPr>
          <p:cNvPr id="36867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228600"/>
            <a:ext cx="1382713" cy="1314450"/>
          </a:xfrm>
          <a:prstGeom prst="rect">
            <a:avLst/>
          </a:prstGeom>
          <a:noFill/>
        </p:spPr>
      </p:pic>
      <p:pic>
        <p:nvPicPr>
          <p:cNvPr id="36868" name="Picture 4" descr="C:\Dokumenty\05. NA VYPÁLENÍ - Brožura Veteráni\01 Záliv\hořících naftových polí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5181600" cy="3597275"/>
          </a:xfrm>
          <a:prstGeom prst="rect">
            <a:avLst/>
          </a:prstGeom>
          <a:noFill/>
        </p:spPr>
      </p:pic>
      <p:pic>
        <p:nvPicPr>
          <p:cNvPr id="36869" name="Picture 5" descr="C:\Dokumenty\05. NA VYPÁLENÍ - Brožura Veteráni\01 Záliv\hořících naftových polí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325813"/>
            <a:ext cx="4206875" cy="3054350"/>
          </a:xfrm>
          <a:prstGeom prst="rect">
            <a:avLst/>
          </a:prstGeom>
          <a:noFill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62000" y="5105400"/>
            <a:ext cx="3657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Hořící naftová pole poblíž Kuwait 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Hořící naftová pole</a:t>
            </a:r>
          </a:p>
        </p:txBody>
      </p:sp>
      <p:pic>
        <p:nvPicPr>
          <p:cNvPr id="37891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457200"/>
            <a:ext cx="1382713" cy="1314450"/>
          </a:xfrm>
          <a:prstGeom prst="rect">
            <a:avLst/>
          </a:prstGeom>
          <a:noFill/>
        </p:spPr>
      </p:pic>
      <p:pic>
        <p:nvPicPr>
          <p:cNvPr id="37892" name="Picture 4" descr="C:\Dokumenty\Obrázky\ZÁLIV 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990600"/>
            <a:ext cx="4100513" cy="5486400"/>
          </a:xfrm>
          <a:prstGeom prst="rect">
            <a:avLst/>
          </a:prstGeom>
          <a:noFill/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486400" y="1905000"/>
            <a:ext cx="3200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Velké množství zplodin zahalilo oblohu nad hlavním městem.</a:t>
            </a:r>
          </a:p>
          <a:p>
            <a:pPr algn="ctr">
              <a:spcBef>
                <a:spcPct val="50000"/>
              </a:spcBef>
            </a:pPr>
            <a:endParaRPr lang="cs-CZ"/>
          </a:p>
          <a:p>
            <a:pPr algn="ctr">
              <a:spcBef>
                <a:spcPct val="50000"/>
              </a:spcBef>
            </a:pPr>
            <a:endParaRPr lang="cs-CZ"/>
          </a:p>
          <a:p>
            <a:pPr algn="ctr">
              <a:spcBef>
                <a:spcPct val="50000"/>
              </a:spcBef>
            </a:pPr>
            <a:endParaRPr lang="cs-CZ"/>
          </a:p>
          <a:p>
            <a:pPr algn="ctr">
              <a:spcBef>
                <a:spcPct val="50000"/>
              </a:spcBef>
            </a:pPr>
            <a:r>
              <a:rPr lang="cs-CZ"/>
              <a:t>Ve dne bylo nutné jezdit s rozsvícenými světly.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Hořící naftová pole</a:t>
            </a:r>
          </a:p>
        </p:txBody>
      </p:sp>
      <p:pic>
        <p:nvPicPr>
          <p:cNvPr id="31748" name="Picture 4" descr="C:\Dokumenty\Obrázky\ZÁLIV 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400"/>
            <a:ext cx="7543800" cy="6823075"/>
          </a:xfrm>
          <a:prstGeom prst="rect">
            <a:avLst/>
          </a:prstGeom>
          <a:noFill/>
        </p:spPr>
      </p:pic>
      <p:pic>
        <p:nvPicPr>
          <p:cNvPr id="31747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Hořící naftová pole</a:t>
            </a:r>
          </a:p>
        </p:txBody>
      </p:sp>
      <p:pic>
        <p:nvPicPr>
          <p:cNvPr id="38916" name="Picture 4" descr="C:\Dokumenty\Obrázky\ZÁLIV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228600"/>
            <a:ext cx="10134600" cy="7620000"/>
          </a:xfrm>
          <a:prstGeom prst="rect">
            <a:avLst/>
          </a:prstGeom>
          <a:noFill/>
        </p:spPr>
      </p:pic>
      <p:pic>
        <p:nvPicPr>
          <p:cNvPr id="38915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1524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Umírají ptáci</a:t>
            </a:r>
          </a:p>
        </p:txBody>
      </p:sp>
      <p:pic>
        <p:nvPicPr>
          <p:cNvPr id="39940" name="Picture 4" descr="C:\Dokumenty\Obrázky\ZÁLIV 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496300" cy="5302250"/>
          </a:xfrm>
          <a:prstGeom prst="rect">
            <a:avLst/>
          </a:prstGeom>
          <a:noFill/>
        </p:spPr>
      </p:pic>
      <p:pic>
        <p:nvPicPr>
          <p:cNvPr id="39939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810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Za co mohou ovce?</a:t>
            </a:r>
          </a:p>
        </p:txBody>
      </p:sp>
      <p:pic>
        <p:nvPicPr>
          <p:cNvPr id="40965" name="Picture 5" descr="C:\Dokumenty\Obrázky\ZÁLIV 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67750" cy="4848225"/>
          </a:xfrm>
          <a:prstGeom prst="rect">
            <a:avLst/>
          </a:prstGeom>
          <a:noFill/>
        </p:spPr>
      </p:pic>
      <p:pic>
        <p:nvPicPr>
          <p:cNvPr id="40963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Lehké zranění od vybuchlé munice</a:t>
            </a:r>
          </a:p>
        </p:txBody>
      </p:sp>
      <p:pic>
        <p:nvPicPr>
          <p:cNvPr id="43012" name="Picture 4" descr="C:\Dokumenty\Obrázky\ZÁLIV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20763"/>
            <a:ext cx="8305800" cy="5411787"/>
          </a:xfrm>
          <a:prstGeom prst="rect">
            <a:avLst/>
          </a:prstGeom>
          <a:noFill/>
        </p:spPr>
      </p:pic>
      <p:pic>
        <p:nvPicPr>
          <p:cNvPr id="43011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9248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Prapor splnil všechny uložené úkoly</a:t>
            </a:r>
          </a:p>
        </p:txBody>
      </p:sp>
      <p:pic>
        <p:nvPicPr>
          <p:cNvPr id="41987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82713" cy="1314450"/>
          </a:xfrm>
          <a:prstGeom prst="rect">
            <a:avLst/>
          </a:prstGeom>
          <a:noFill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14400" y="5105400"/>
            <a:ext cx="7543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</a:t>
            </a:r>
            <a:r>
              <a:rPr lang="cs-CZ">
                <a:latin typeface="Arial Unicode MS" pitchFamily="34" charset="-128"/>
                <a:cs typeface="Times New Roman" pitchFamily="18" charset="0"/>
              </a:rPr>
              <a:t>ojáci byli vyznamenáni Bitevním řádem království Sa</a:t>
            </a:r>
            <a:r>
              <a:rPr lang="cs-CZ"/>
              <a:t>ú</a:t>
            </a:r>
            <a:r>
              <a:rPr lang="cs-CZ">
                <a:latin typeface="Arial Unicode MS" pitchFamily="34" charset="-128"/>
                <a:cs typeface="Times New Roman" pitchFamily="18" charset="0"/>
              </a:rPr>
              <a:t>dské Arábie a Bojovým řádem Kuvajtu.</a:t>
            </a:r>
          </a:p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41989" name="Picture 5" descr="C:\Dokumenty\05. NA VYPÁLENÍ - Brožura Veteráni\01 Záliv\Bojový řád Kuvajtu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1143000"/>
            <a:ext cx="1979613" cy="3657600"/>
          </a:xfrm>
          <a:prstGeom prst="rect">
            <a:avLst/>
          </a:prstGeom>
          <a:noFill/>
        </p:spPr>
      </p:pic>
      <p:pic>
        <p:nvPicPr>
          <p:cNvPr id="41990" name="Picture 6" descr="C:\Dokumenty\05. NA VYPÁLENÍ - Brožura Veteráni\01 Záliv\Bitevní řád Království Saudské Arábi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092200"/>
            <a:ext cx="3627438" cy="363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Aliance</a:t>
            </a:r>
          </a:p>
        </p:txBody>
      </p:sp>
      <p:pic>
        <p:nvPicPr>
          <p:cNvPr id="7171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52400"/>
            <a:ext cx="1382713" cy="1314450"/>
          </a:xfrm>
          <a:prstGeom prst="rect">
            <a:avLst/>
          </a:prstGeo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5410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</a:t>
            </a:r>
            <a:r>
              <a:rPr lang="cs-CZ">
                <a:cs typeface="Times New Roman" pitchFamily="18" charset="0"/>
              </a:rPr>
              <a:t>5. 8. 1990 rozhodl prezident USA </a:t>
            </a:r>
            <a:r>
              <a:rPr lang="cs-CZ"/>
              <a:t>George Busch </a:t>
            </a:r>
            <a:r>
              <a:rPr lang="cs-CZ">
                <a:cs typeface="Times New Roman" pitchFamily="18" charset="0"/>
              </a:rPr>
              <a:t>o vyslání amerických vojáků do oblasti Zálivu</a:t>
            </a:r>
            <a:r>
              <a:rPr lang="cs-CZ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</a:t>
            </a:r>
            <a:r>
              <a:rPr lang="cs-CZ">
                <a:cs typeface="Times New Roman" pitchFamily="18" charset="0"/>
              </a:rPr>
              <a:t>31. 8. 1990 se zde nacházejí vojenské jednotky 18-ti států světa</a:t>
            </a:r>
            <a:endParaRPr lang="cs-CZ"/>
          </a:p>
        </p:txBody>
      </p:sp>
      <p:pic>
        <p:nvPicPr>
          <p:cNvPr id="7175" name="Picture 7" descr="C:\Dokumenty\Obrázky\bu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752600"/>
            <a:ext cx="1560513" cy="1992313"/>
          </a:xfrm>
          <a:prstGeom prst="rect">
            <a:avLst/>
          </a:prstGeom>
          <a:noFill/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838200" y="4343400"/>
            <a:ext cx="7315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V té době připravilo </a:t>
            </a:r>
            <a:r>
              <a:rPr lang="cs-CZ"/>
              <a:t>O</a:t>
            </a:r>
            <a:r>
              <a:rPr lang="cs-CZ">
                <a:cs typeface="Times New Roman" pitchFamily="18" charset="0"/>
              </a:rPr>
              <a:t>ddělení mírových sil GŠ ČSA návrh na vyslání Čs. protichemické jednotky do Zálivu.</a:t>
            </a:r>
            <a:br>
              <a:rPr lang="cs-CZ">
                <a:cs typeface="Times New Roman" pitchFamily="18" charset="0"/>
              </a:rPr>
            </a:br>
            <a:endParaRPr lang="cs-CZ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2" grpId="0" autoUpdateAnimBg="0"/>
      <p:bldP spid="717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Královské vyznamenání</a:t>
            </a:r>
          </a:p>
        </p:txBody>
      </p:sp>
      <p:pic>
        <p:nvPicPr>
          <p:cNvPr id="45059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228600"/>
            <a:ext cx="1382713" cy="1314450"/>
          </a:xfrm>
          <a:prstGeom prst="rect">
            <a:avLst/>
          </a:prstGeom>
          <a:noFill/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724400" y="1828800"/>
            <a:ext cx="4038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Velitel jednotky</a:t>
            </a:r>
            <a:r>
              <a:rPr lang="cs-CZ"/>
              <a:t> plk. Ing. Valo, </a:t>
            </a:r>
            <a:r>
              <a:rPr lang="cs-CZ">
                <a:cs typeface="Times New Roman" pitchFamily="18" charset="0"/>
              </a:rPr>
              <a:t> jako ocenění činnosti celé jednotky, obdržel královské vyznamenání 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"Krále Abdul Asise 3.stupně</a:t>
            </a:r>
            <a:r>
              <a:rPr lang="cs-CZ"/>
              <a:t>“.</a:t>
            </a:r>
          </a:p>
        </p:txBody>
      </p:sp>
      <p:pic>
        <p:nvPicPr>
          <p:cNvPr id="45062" name="Picture 6" descr="C:\Dokumenty\05. NA VYPÁLENÍ - Brožura Veteráni\01 Záliv\královské vyznamenání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181100"/>
            <a:ext cx="3667125" cy="567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533400"/>
            <a:ext cx="3352800" cy="3186113"/>
          </a:xfrm>
          <a:prstGeom prst="rect">
            <a:avLst/>
          </a:prstGeom>
          <a:noFill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066800" y="4114800"/>
            <a:ext cx="7239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rgbClr val="666633"/>
                </a:solidFill>
                <a:cs typeface="Times New Roman" pitchFamily="18" charset="0"/>
              </a:rPr>
              <a:t>Prapor v průběhu války ztratil 1 muže – četaře Šimonku, povýšeného in memoriam do hodnosti podporučíka, a měl 4 zraněné vojáky.</a:t>
            </a:r>
            <a:r>
              <a:rPr lang="cs-CZ" sz="2800" b="1">
                <a:solidFill>
                  <a:srgbClr val="666633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90600" y="4648200"/>
            <a:ext cx="7239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rgbClr val="666633"/>
                </a:solidFill>
              </a:rPr>
              <a:t>Varování Sdružení veteránů ČR :</a:t>
            </a:r>
          </a:p>
          <a:p>
            <a:pPr algn="ctr">
              <a:spcBef>
                <a:spcPct val="50000"/>
              </a:spcBef>
            </a:pPr>
            <a:r>
              <a:rPr lang="cs-CZ" sz="4000" b="1">
                <a:solidFill>
                  <a:srgbClr val="666633"/>
                </a:solidFill>
              </a:rPr>
              <a:t>VÁLKY ŠKODÍ ZDRAVÍ  !!</a:t>
            </a:r>
          </a:p>
        </p:txBody>
      </p:sp>
      <p:pic>
        <p:nvPicPr>
          <p:cNvPr id="48133" name="Picture 5" descr="C:\Dokumenty\01. SLOŽKA - LADI\01. VETERAN DOKUMENTY\06. DIPLOMY a LOGA a POZVÁNKY\01 LOGA\LOGO Czech VA velké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81000"/>
            <a:ext cx="6000750" cy="423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Příprava ve Slaném</a:t>
            </a:r>
          </a:p>
        </p:txBody>
      </p:sp>
      <p:pic>
        <p:nvPicPr>
          <p:cNvPr id="8195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304800"/>
            <a:ext cx="1382713" cy="131445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62000" y="1752600"/>
            <a:ext cx="792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B</a:t>
            </a:r>
            <a:r>
              <a:rPr lang="cs-CZ">
                <a:cs typeface="Times New Roman" pitchFamily="18" charset="0"/>
              </a:rPr>
              <a:t>yl proveden výběr dobrovolníků a techniky</a:t>
            </a:r>
            <a:r>
              <a:rPr lang="cs-CZ"/>
              <a:t> a </a:t>
            </a:r>
            <a:r>
              <a:rPr lang="cs-CZ">
                <a:cs typeface="Times New Roman" pitchFamily="18" charset="0"/>
              </a:rPr>
              <a:t>sladění činnosti jednotlivých skupin.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Koncem listopadu 1990 hlásil </a:t>
            </a:r>
            <a:r>
              <a:rPr lang="cs-CZ"/>
              <a:t>velitel </a:t>
            </a:r>
            <a:r>
              <a:rPr lang="cs-CZ">
                <a:cs typeface="Times New Roman" pitchFamily="18" charset="0"/>
              </a:rPr>
              <a:t>plk. Valo připravenost jednotky k vyslání v počtu 169 osob. </a:t>
            </a:r>
            <a:endParaRPr lang="cs-CZ"/>
          </a:p>
        </p:txBody>
      </p:sp>
      <p:pic>
        <p:nvPicPr>
          <p:cNvPr id="8199" name="Picture 7" descr="C:\Dokumenty\01. SLOŽKA - LADI\01. VETERAN DOKUMENTY\10. WEBOVÉ STRÁNKY - vše\10. WWW LEGIONAR ORG\ORG UPRAVA 001 2003\Galaxy C 5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3810000" cy="2006600"/>
          </a:xfrm>
          <a:prstGeom prst="rect">
            <a:avLst/>
          </a:prstGeom>
          <a:noFill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62000" y="3886200"/>
            <a:ext cx="4495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Protichemickou jednotku přepravilo do Království Saudské Arábie mezi 11. a 14. prosincem třináct obřích letounů C-5 Galaxy</a:t>
            </a:r>
            <a:r>
              <a:rPr lang="cs-CZ"/>
              <a:t> armády USA.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utoUpdateAnimBg="0"/>
      <p:bldP spid="820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Přistání v KKMC</a:t>
            </a:r>
          </a:p>
        </p:txBody>
      </p:sp>
      <p:pic>
        <p:nvPicPr>
          <p:cNvPr id="9219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457200"/>
            <a:ext cx="1382713" cy="131445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382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Čs. jednotka se tak stala součástí koaličních vojsk 28 států světa a byla připravena plnit úkoly v souladu s příslušnými rezolucemi RB OSN a potřebami válčiště.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>
                <a:cs typeface="Times New Roman" pitchFamily="18" charset="0"/>
              </a:rPr>
              <a:t>Po přistání v King Khalid Military City</a:t>
            </a:r>
            <a:r>
              <a:rPr lang="cs-CZ"/>
              <a:t> </a:t>
            </a:r>
            <a:r>
              <a:rPr lang="cs-CZ">
                <a:cs typeface="Times New Roman" pitchFamily="18" charset="0"/>
              </a:rPr>
              <a:t>(K.K.M.C.) byl plk. Valo na hlavním velení seznámen s operační situací válčiště. </a:t>
            </a: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V</a:t>
            </a:r>
            <a:r>
              <a:rPr lang="cs-CZ">
                <a:cs typeface="Times New Roman" pitchFamily="18" charset="0"/>
              </a:rPr>
              <a:t> souladu s uvedenou situací vydal genpor. </a:t>
            </a:r>
            <a:r>
              <a:rPr lang="cs-CZ"/>
              <a:t>P</a:t>
            </a:r>
            <a:r>
              <a:rPr lang="cs-CZ">
                <a:cs typeface="Times New Roman" pitchFamily="18" charset="0"/>
              </a:rPr>
              <a:t>rinc Khalid operační rozkaz o válečném využití čs. </a:t>
            </a:r>
            <a:r>
              <a:rPr lang="cs-CZ"/>
              <a:t>j</a:t>
            </a:r>
            <a:r>
              <a:rPr lang="cs-CZ">
                <a:cs typeface="Times New Roman" pitchFamily="18" charset="0"/>
              </a:rPr>
              <a:t>ednotky</a:t>
            </a:r>
            <a:r>
              <a:rPr lang="cs-CZ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Setkání v KKMC</a:t>
            </a:r>
          </a:p>
        </p:txBody>
      </p:sp>
      <p:pic>
        <p:nvPicPr>
          <p:cNvPr id="10243" name="Picture 3" descr="C:\Dokumenty\Obrázky\bannerKS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0" y="457200"/>
            <a:ext cx="1382713" cy="1314450"/>
          </a:xfrm>
          <a:prstGeom prst="rect">
            <a:avLst/>
          </a:prstGeom>
          <a:noFill/>
        </p:spPr>
      </p:pic>
      <p:pic>
        <p:nvPicPr>
          <p:cNvPr id="10244" name="Picture 4" descr="C:\Dokumenty\01. SLOŽKA - LADI\01. VETERAN DOKUMENTY\10. WEBOVÉ STRÁNKY - vše\10. WWW LEGIONAR ORG\ORG UPRAVA 001 2003\King Khalid Military City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4054475" cy="2682875"/>
          </a:xfrm>
          <a:prstGeom prst="rect">
            <a:avLst/>
          </a:prstGeom>
          <a:noFill/>
        </p:spPr>
      </p:pic>
      <p:pic>
        <p:nvPicPr>
          <p:cNvPr id="10246" name="Picture 6" descr="C:\Dokumenty\01. SLOŽKA - LADI\01. VETERAN DOKUMENTY\10. WEBOVÉ STRÁNKY - vše\10. WWW LEGIONAR ORG\ORG UPRAVA 001 2003\King Khalid Military City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19200"/>
            <a:ext cx="4095750" cy="2786063"/>
          </a:xfrm>
          <a:prstGeom prst="rect">
            <a:avLst/>
          </a:prstGeom>
          <a:noFill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953000" y="1676400"/>
            <a:ext cx="3352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Ukázka vybavení a možností jednotky pro </a:t>
            </a:r>
            <a:r>
              <a:rPr lang="cs-CZ">
                <a:cs typeface="Times New Roman" pitchFamily="18" charset="0"/>
              </a:rPr>
              <a:t>gen</a:t>
            </a:r>
            <a:r>
              <a:rPr lang="cs-CZ"/>
              <a:t>.</a:t>
            </a:r>
            <a:r>
              <a:rPr lang="cs-CZ">
                <a:cs typeface="Times New Roman" pitchFamily="18" charset="0"/>
              </a:rPr>
              <a:t>por. </a:t>
            </a:r>
            <a:r>
              <a:rPr lang="cs-CZ"/>
              <a:t>p</a:t>
            </a:r>
            <a:r>
              <a:rPr lang="cs-CZ">
                <a:cs typeface="Times New Roman" pitchFamily="18" charset="0"/>
              </a:rPr>
              <a:t>rinc</a:t>
            </a:r>
            <a:r>
              <a:rPr lang="cs-CZ"/>
              <a:t>e</a:t>
            </a:r>
            <a:r>
              <a:rPr lang="cs-CZ">
                <a:cs typeface="Times New Roman" pitchFamily="18" charset="0"/>
              </a:rPr>
              <a:t> Khalid</a:t>
            </a:r>
            <a:r>
              <a:rPr lang="cs-CZ"/>
              <a:t>a 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219200" y="51054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Pohoštění při návštěvě prince Khalida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utoUpdateAnimBg="0"/>
      <p:bldP spid="1024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91400" cy="4572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Mapa KSA</a:t>
            </a:r>
          </a:p>
        </p:txBody>
      </p:sp>
      <p:pic>
        <p:nvPicPr>
          <p:cNvPr id="11269" name="Picture 5" descr="C:\Dokumenty\Obrázky\mapa K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69950"/>
            <a:ext cx="6705600" cy="5786438"/>
          </a:xfrm>
          <a:prstGeom prst="rect">
            <a:avLst/>
          </a:prstGeom>
          <a:noFill/>
        </p:spPr>
      </p:pic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4114800" y="1981200"/>
            <a:ext cx="381000" cy="3048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562600" y="1600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9900"/>
                </a:solidFill>
              </a:rPr>
              <a:t>K.K.M.C</a:t>
            </a:r>
            <a:r>
              <a:rPr lang="cs-CZ" sz="2000" b="1">
                <a:solidFill>
                  <a:srgbClr val="009900"/>
                </a:solidFill>
              </a:rPr>
              <a:t>.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4495800" y="2057400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1267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2" grpId="0" autoUpdateAnimBg="0"/>
      <p:bldP spid="112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391400" cy="990600"/>
          </a:xfrm>
        </p:spPr>
        <p:txBody>
          <a:bodyPr/>
          <a:lstStyle/>
          <a:p>
            <a:r>
              <a:rPr lang="cs-CZ" sz="2800" b="1">
                <a:solidFill>
                  <a:srgbClr val="666633"/>
                </a:solidFill>
              </a:rPr>
              <a:t>Stavíme tábor 04  </a:t>
            </a:r>
            <a:br>
              <a:rPr lang="cs-CZ" sz="2800" b="1">
                <a:solidFill>
                  <a:srgbClr val="666633"/>
                </a:solidFill>
              </a:rPr>
            </a:br>
            <a:r>
              <a:rPr lang="cs-CZ" sz="2800" b="1">
                <a:solidFill>
                  <a:srgbClr val="666633"/>
                </a:solidFill>
              </a:rPr>
              <a:t>nedaleko Hafar Al Batin</a:t>
            </a:r>
          </a:p>
        </p:txBody>
      </p:sp>
      <p:pic>
        <p:nvPicPr>
          <p:cNvPr id="12293" name="Picture 5" descr="C:\Dokumenty\09. Ze SCANNERU\ZÁLIV 01.JPG"/>
          <p:cNvPicPr>
            <a:picLocks noChangeAspect="1" noChangeArrowheads="1"/>
          </p:cNvPicPr>
          <p:nvPr/>
        </p:nvPicPr>
        <p:blipFill>
          <a:blip r:embed="rId2" cstate="print"/>
          <a:srcRect l="3181"/>
          <a:stretch>
            <a:fillRect/>
          </a:stretch>
        </p:blipFill>
        <p:spPr bwMode="auto">
          <a:xfrm>
            <a:off x="1066800" y="1295400"/>
            <a:ext cx="7010400" cy="4964113"/>
          </a:xfrm>
          <a:prstGeom prst="rect">
            <a:avLst/>
          </a:prstGeom>
          <a:noFill/>
        </p:spPr>
      </p:pic>
      <p:pic>
        <p:nvPicPr>
          <p:cNvPr id="12291" name="Picture 3" descr="C:\Dokumenty\Obrázky\bannerKS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382713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Designs\Vzletný.pot</Template>
  <TotalTime>316</TotalTime>
  <Words>616</Words>
  <Application>Microsoft Office PowerPoint</Application>
  <PresentationFormat>Předvádění na obrazovce (4:3)</PresentationFormat>
  <Paragraphs>89</Paragraphs>
  <Slides>42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Times New Roman</vt:lpstr>
      <vt:lpstr>Arial Unicode MS</vt:lpstr>
      <vt:lpstr>Default Design</vt:lpstr>
      <vt:lpstr>CorelDRAW 8.0 Graphic</vt:lpstr>
      <vt:lpstr>Válka  v Perském zálivu</vt:lpstr>
      <vt:lpstr>Mapa Middle East</vt:lpstr>
      <vt:lpstr>Irácká agrese Kuvajtu</vt:lpstr>
      <vt:lpstr>Aliance</vt:lpstr>
      <vt:lpstr>Příprava ve Slaném</vt:lpstr>
      <vt:lpstr>Přistání v KKMC</vt:lpstr>
      <vt:lpstr>Setkání v KKMC</vt:lpstr>
      <vt:lpstr>Mapa KSA</vt:lpstr>
      <vt:lpstr>Stavíme tábor 04   nedaleko Hafar Al Batin</vt:lpstr>
      <vt:lpstr>Stavíme tábor 04   nedaleko Hafar Al Batin</vt:lpstr>
      <vt:lpstr>VÁNOCE 1990   nedaleko Hafar Al Batin</vt:lpstr>
      <vt:lpstr>Připraveni</vt:lpstr>
      <vt:lpstr>Před útokem</vt:lpstr>
      <vt:lpstr>Spolupracujeme s výsadkáři a Nigeru</vt:lpstr>
      <vt:lpstr>U „naší“ arabské brigády spolupracujeme se Syrskou armádou.</vt:lpstr>
      <vt:lpstr>Informace od US průzkumu</vt:lpstr>
      <vt:lpstr>F 117 - neviditelný letoun</vt:lpstr>
      <vt:lpstr>Letecký úder – situace ráno 17.1.</vt:lpstr>
      <vt:lpstr>Pozemní úder – postup na Kuvajt</vt:lpstr>
      <vt:lpstr>Překračujeme hraniční val do Kuvajtu</vt:lpstr>
      <vt:lpstr>Pozemní útok 25.2.</vt:lpstr>
      <vt:lpstr>Pozemní útok 26.2.</vt:lpstr>
      <vt:lpstr>Pozemní útok 27.2.</vt:lpstr>
      <vt:lpstr>Pozemní útok 28.2.</vt:lpstr>
      <vt:lpstr>Hraniční města jsou vylidněna a zničena</vt:lpstr>
      <vt:lpstr>Minová pole       </vt:lpstr>
      <vt:lpstr>Na cestě do Jahry – předměstí Kuwait City</vt:lpstr>
      <vt:lpstr>Kuvajťané nás vítají jako osvoboditele</vt:lpstr>
      <vt:lpstr>Na předměstí Kuwait City.</vt:lpstr>
      <vt:lpstr>Kuvajťané zvou na večeři</vt:lpstr>
      <vt:lpstr>Kuwait City</vt:lpstr>
      <vt:lpstr>Válka napáchala mnoho škod </vt:lpstr>
      <vt:lpstr>Hořící naftová pole</vt:lpstr>
      <vt:lpstr>Hořící naftová pole</vt:lpstr>
      <vt:lpstr>Hořící naftová pole</vt:lpstr>
      <vt:lpstr>Umírají ptáci</vt:lpstr>
      <vt:lpstr>Za co mohou ovce?</vt:lpstr>
      <vt:lpstr>Lehké zranění od vybuchlé munice</vt:lpstr>
      <vt:lpstr>Prapor splnil všechny uložené úkoly</vt:lpstr>
      <vt:lpstr>Královské vyznamenání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Válka  v Perském zálivu</dc:title>
  <dc:creator>Ladi</dc:creator>
  <cp:lastModifiedBy>sornas48152</cp:lastModifiedBy>
  <cp:revision>24</cp:revision>
  <dcterms:created xsi:type="dcterms:W3CDTF">2003-11-16T15:24:17Z</dcterms:created>
  <dcterms:modified xsi:type="dcterms:W3CDTF">2018-04-15T15:32:39Z</dcterms:modified>
</cp:coreProperties>
</file>